
<file path=[Content_Types].xml><?xml version="1.0" encoding="utf-8"?>
<Types xmlns="http://schemas.openxmlformats.org/package/2006/content-types">
  <Default Extension="glb" ContentType="model/gltf.binary"/>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6"/>
  </p:notesMasterIdLst>
  <p:sldIdLst>
    <p:sldId id="256" r:id="rId5"/>
    <p:sldId id="268" r:id="rId6"/>
    <p:sldId id="307" r:id="rId7"/>
    <p:sldId id="281" r:id="rId8"/>
    <p:sldId id="286" r:id="rId9"/>
    <p:sldId id="285" r:id="rId10"/>
    <p:sldId id="275" r:id="rId11"/>
    <p:sldId id="274" r:id="rId12"/>
    <p:sldId id="288" r:id="rId13"/>
    <p:sldId id="273" r:id="rId14"/>
    <p:sldId id="282" r:id="rId15"/>
    <p:sldId id="283" r:id="rId16"/>
    <p:sldId id="290" r:id="rId17"/>
    <p:sldId id="292" r:id="rId18"/>
    <p:sldId id="291" r:id="rId19"/>
    <p:sldId id="257" r:id="rId20"/>
    <p:sldId id="277" r:id="rId21"/>
    <p:sldId id="280" r:id="rId22"/>
    <p:sldId id="287" r:id="rId23"/>
    <p:sldId id="284" r:id="rId24"/>
    <p:sldId id="276" r:id="rId25"/>
    <p:sldId id="267" r:id="rId26"/>
    <p:sldId id="293" r:id="rId27"/>
    <p:sldId id="258" r:id="rId28"/>
    <p:sldId id="278" r:id="rId29"/>
    <p:sldId id="289" r:id="rId30"/>
    <p:sldId id="260" r:id="rId31"/>
    <p:sldId id="306" r:id="rId32"/>
    <p:sldId id="279" r:id="rId33"/>
    <p:sldId id="266" r:id="rId34"/>
    <p:sldId id="259" r:id="rId35"/>
    <p:sldId id="261" r:id="rId36"/>
    <p:sldId id="297" r:id="rId37"/>
    <p:sldId id="301" r:id="rId38"/>
    <p:sldId id="303" r:id="rId39"/>
    <p:sldId id="302" r:id="rId40"/>
    <p:sldId id="296" r:id="rId41"/>
    <p:sldId id="304" r:id="rId42"/>
    <p:sldId id="272" r:id="rId43"/>
    <p:sldId id="305" r:id="rId44"/>
    <p:sldId id="265" r:id="rId45"/>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1BD6419D-0E72-43E1-8B68-FDDC88244DCF}">
          <p14:sldIdLst>
            <p14:sldId id="256"/>
            <p14:sldId id="268"/>
            <p14:sldId id="307"/>
            <p14:sldId id="281"/>
            <p14:sldId id="286"/>
            <p14:sldId id="285"/>
            <p14:sldId id="275"/>
            <p14:sldId id="274"/>
            <p14:sldId id="288"/>
            <p14:sldId id="273"/>
            <p14:sldId id="282"/>
            <p14:sldId id="283"/>
            <p14:sldId id="290"/>
            <p14:sldId id="292"/>
            <p14:sldId id="291"/>
          </p14:sldIdLst>
        </p14:section>
        <p14:section name="basics" id="{959DC956-AAD8-4B9E-BAF6-CC5604706A0C}">
          <p14:sldIdLst>
            <p14:sldId id="257"/>
            <p14:sldId id="277"/>
            <p14:sldId id="280"/>
            <p14:sldId id="287"/>
            <p14:sldId id="284"/>
            <p14:sldId id="276"/>
            <p14:sldId id="267"/>
            <p14:sldId id="293"/>
          </p14:sldIdLst>
        </p14:section>
        <p14:section name="hands-on-1: fiji" id="{AE3159A6-493C-49C3-BEB3-764405AE97E9}">
          <p14:sldIdLst>
            <p14:sldId id="258"/>
            <p14:sldId id="278"/>
            <p14:sldId id="289"/>
          </p14:sldIdLst>
        </p14:section>
        <p14:section name="basics-image-processing" id="{5F997915-3AE8-4186-82BB-6D91C27F6FB7}">
          <p14:sldIdLst>
            <p14:sldId id="260"/>
            <p14:sldId id="306"/>
            <p14:sldId id="279"/>
            <p14:sldId id="266"/>
            <p14:sldId id="259"/>
          </p14:sldIdLst>
        </p14:section>
        <p14:section name="hands-on-2: image processing" id="{2AF723E6-95A1-46C1-BD23-9C0E33DEF526}">
          <p14:sldIdLst>
            <p14:sldId id="261"/>
            <p14:sldId id="297"/>
            <p14:sldId id="301"/>
            <p14:sldId id="303"/>
            <p14:sldId id="302"/>
            <p14:sldId id="296"/>
            <p14:sldId id="304"/>
            <p14:sldId id="272"/>
            <p14:sldId id="305"/>
          </p14:sldIdLst>
        </p14:section>
        <p14:section name="q&amp;a" id="{B5C4A4C7-4C38-48E4-8977-31256FCB6F52}">
          <p14:sldIdLst>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45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0C8D52-6D2C-40A5-B6A1-6DCC7BF8965E}" v="473" vWet="475" dt="2023-07-23T08:36:18.996"/>
    <p1510:client id="{EF1E6A29-C5AD-4B92-9AA3-987F51579AC3}" v="2676" dt="2023-07-24T09:31:24.695"/>
  </p1510:revLst>
</p1510:revInfo>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2" d="100"/>
          <a:sy n="152" d="100"/>
        </p:scale>
        <p:origin x="604" y="1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jpeg>
</file>

<file path=ppt/media/image38.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jpeg>
</file>

<file path=ppt/media/image50.png>
</file>

<file path=ppt/media/image51.png>
</file>

<file path=ppt/media/image52.png>
</file>

<file path=ppt/media/image53.png>
</file>

<file path=ppt/media/image54.jpeg>
</file>

<file path=ppt/media/image55.png>
</file>

<file path=ppt/media/image56.png>
</file>

<file path=ppt/media/image57.png>
</file>

<file path=ppt/media/image58.png>
</file>

<file path=ppt/media/image59.jpeg>
</file>

<file path=ppt/media/image6.png>
</file>

<file path=ppt/media/image60.jpeg>
</file>

<file path=ppt/media/image61.png>
</file>

<file path=ppt/media/image62.png>
</file>

<file path=ppt/media/image63.png>
</file>

<file path=ppt/media/image64.png>
</file>

<file path=ppt/media/image65.png>
</file>

<file path=ppt/media/image66.jpe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jpeg>
</file>

<file path=ppt/media/media1.mp4>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79F108-6732-4DF1-AD64-2323F8DF89B2}" type="datetimeFigureOut">
              <a:rPr lang="en-IL" smtClean="0"/>
              <a:t>30/06/2025</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933782-551F-4BCD-99CB-DEEAC2853DDD}" type="slidenum">
              <a:rPr lang="en-IL" smtClean="0"/>
              <a:t>‹#›</a:t>
            </a:fld>
            <a:endParaRPr lang="en-IL"/>
          </a:p>
        </p:txBody>
      </p:sp>
    </p:spTree>
    <p:extLst>
      <p:ext uri="{BB962C8B-B14F-4D97-AF65-F5344CB8AC3E}">
        <p14:creationId xmlns:p14="http://schemas.microsoft.com/office/powerpoint/2010/main" val="2549920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1. "Welcome to our introductory workshop on Image Analysis. Today, we are gathered here to explore the intriguing world of image analysis. This workshop will introduce you to the fundamental aspects of this discipline and provide you with the skills you need to start your journey in this field."</a:t>
            </a:r>
          </a:p>
          <a:p>
            <a:endParaRPr lang="en-US"/>
          </a:p>
          <a:p>
            <a:r>
              <a:rPr lang="en-US"/>
              <a:t>2. "Image analysis plays a crucial role in various fields such as healthcare, computer vision, artificial intelligence, and many more. By transforming images into numerical data, we can extract significant information that can help in decision-making processes, research studies, and advancements in technology. Whether it's analyzing medical scans or images of distant galaxies, image analysis provides the tools to understand and interpret the world around us."</a:t>
            </a:r>
          </a:p>
          <a:p>
            <a:endParaRPr lang="en-US"/>
          </a:p>
          <a:p>
            <a:r>
              <a:rPr lang="en-US"/>
              <a:t>3. "In this workshop, we will delve into the basics of image processing. This involves understanding different types of images—binary, grayscale, and color—and the concept of pixels and image resolution. We will also explore fundamental concepts like histograms, intensity, contrast, and brightness. These building blocks will give you a robust foundation for understanding more complex image analysis techniques."</a:t>
            </a:r>
          </a:p>
          <a:p>
            <a:endParaRPr lang="en-US"/>
          </a:p>
          <a:p>
            <a:r>
              <a:rPr lang="en-US"/>
              <a:t>4. "Thresholding methods are a key part of image analysis. They help in image segmentation, which is the process of dividing an image into multiple segments to simplify its representation or analyze different parts separately. We will introduce you to common thresholding methods, explaining their pros and cons, and where each method is best applied."</a:t>
            </a:r>
          </a:p>
          <a:p>
            <a:endParaRPr lang="en-US"/>
          </a:p>
          <a:p>
            <a:r>
              <a:rPr lang="en-US"/>
              <a:t>5. "Fiji, also known as ImageJ, is a powerful open-source platform for image analysis. It's widely used in the scientific community and provides a plethora of built-in tools for image processing and analysis. During the workshop, we will guide you through Fiji's interface, familiarize you with its various features, and demonstrate how to use it for image processing and thresholding."</a:t>
            </a:r>
          </a:p>
          <a:p>
            <a:endParaRPr lang="en-US"/>
          </a:p>
          <a:p>
            <a:r>
              <a:rPr lang="en-US"/>
              <a:t>6. "Image processing is a hands-on field, and the best way to learn is by doing. In this workshop, we provide hands-on sessions where you'll get the opportunity to apply the techniques learned in Fiji. You'll experience first-hand the process of adjusting image brightness and contrast, interpreting histograms, applying various image processing techniques, and implementing different thresholding methods. These sessions aim to give you a practical understanding and confidence to further explore the field on your own."</a:t>
            </a:r>
          </a:p>
          <a:p>
            <a:endParaRPr lang="en-US"/>
          </a:p>
          <a:p>
            <a:r>
              <a:rPr lang="en-US"/>
              <a:t>These paragraphs provide more detail on each point from your workshop plan. The content can be adjusted based on the specific focus and level of your workshop.</a:t>
            </a:r>
            <a:endParaRPr lang="en-IL"/>
          </a:p>
        </p:txBody>
      </p:sp>
      <p:sp>
        <p:nvSpPr>
          <p:cNvPr id="4" name="Slide Number Placeholder 3"/>
          <p:cNvSpPr>
            <a:spLocks noGrp="1"/>
          </p:cNvSpPr>
          <p:nvPr>
            <p:ph type="sldNum" sz="quarter" idx="5"/>
          </p:nvPr>
        </p:nvSpPr>
        <p:spPr/>
        <p:txBody>
          <a:bodyPr/>
          <a:lstStyle/>
          <a:p>
            <a:fld id="{EA933782-551F-4BCD-99CB-DEEAC2853DDD}" type="slidenum">
              <a:rPr lang="en-IL" smtClean="0"/>
              <a:t>1</a:t>
            </a:fld>
            <a:endParaRPr lang="en-IL"/>
          </a:p>
        </p:txBody>
      </p:sp>
    </p:spTree>
    <p:extLst>
      <p:ext uri="{BB962C8B-B14F-4D97-AF65-F5344CB8AC3E}">
        <p14:creationId xmlns:p14="http://schemas.microsoft.com/office/powerpoint/2010/main" val="14480651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context of image processing with Fiji, "sigma" is a parameter often used in Gaussian filtering and other similar operations. </a:t>
            </a:r>
          </a:p>
          <a:p>
            <a:endParaRPr lang="en-US" dirty="0"/>
          </a:p>
          <a:p>
            <a:r>
              <a:rPr lang="en-US" dirty="0"/>
              <a:t>Fiji is an open-source platform for biological-image analysis that supports a wide range of processing techniques. It's an expanded version of ImageJ, which is another popular tool for similar purposes.</a:t>
            </a:r>
          </a:p>
          <a:p>
            <a:endParaRPr lang="en-US" dirty="0"/>
          </a:p>
          <a:p>
            <a:r>
              <a:rPr lang="en-US" dirty="0"/>
              <a:t>In the context of a Gaussian filter, the sigma parameter is used to define the standard deviation for the Gaussian distribution. Essentially, it controls the degree to which the filter blurs the image. </a:t>
            </a:r>
          </a:p>
          <a:p>
            <a:endParaRPr lang="en-US" dirty="0"/>
          </a:p>
          <a:p>
            <a:r>
              <a:rPr lang="en-US" dirty="0"/>
              <a:t>Here's why it matters:</a:t>
            </a:r>
          </a:p>
          <a:p>
            <a:endParaRPr lang="en-US" dirty="0"/>
          </a:p>
          <a:p>
            <a:r>
              <a:rPr lang="en-US" dirty="0"/>
              <a:t>- A larger sigma implies a wider distribution and thus more blurring because the influence of a given pixel on its neighbors decreases more slowly. </a:t>
            </a:r>
          </a:p>
          <a:p>
            <a:endParaRPr lang="en-US" dirty="0"/>
          </a:p>
          <a:p>
            <a:r>
              <a:rPr lang="en-US" dirty="0"/>
              <a:t>- Conversely, a smaller sigma implies a narrower distribution, so the filter does less blurring because a pixel's influence decreases more quickly. </a:t>
            </a:r>
          </a:p>
          <a:p>
            <a:endParaRPr lang="en-US" dirty="0"/>
          </a:p>
          <a:p>
            <a:r>
              <a:rPr lang="en-US" dirty="0"/>
              <a:t>Remember that the sigma value should always be a positive number. It is important to choose an appropriate sigma for your specific task, as the amount of blurring can significantly affect subsequent image processing operations.</a:t>
            </a:r>
            <a:endParaRPr lang="he-IL" dirty="0"/>
          </a:p>
        </p:txBody>
      </p:sp>
      <p:sp>
        <p:nvSpPr>
          <p:cNvPr id="4" name="Slide Number Placeholder 3"/>
          <p:cNvSpPr>
            <a:spLocks noGrp="1"/>
          </p:cNvSpPr>
          <p:nvPr>
            <p:ph type="sldNum" sz="quarter" idx="5"/>
          </p:nvPr>
        </p:nvSpPr>
        <p:spPr/>
        <p:txBody>
          <a:bodyPr/>
          <a:lstStyle/>
          <a:p>
            <a:fld id="{EA933782-551F-4BCD-99CB-DEEAC2853DDD}" type="slidenum">
              <a:rPr lang="en-IL" smtClean="0"/>
              <a:t>22</a:t>
            </a:fld>
            <a:endParaRPr lang="en-IL"/>
          </a:p>
        </p:txBody>
      </p:sp>
    </p:spTree>
    <p:extLst>
      <p:ext uri="{BB962C8B-B14F-4D97-AF65-F5344CB8AC3E}">
        <p14:creationId xmlns:p14="http://schemas.microsoft.com/office/powerpoint/2010/main" val="3443175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Crop the original image</a:t>
            </a:r>
          </a:p>
          <a:p>
            <a:pPr marL="228600" indent="-228600">
              <a:buFont typeface="+mj-lt"/>
              <a:buAutoNum type="arabicPeriod"/>
            </a:pPr>
            <a:r>
              <a:rPr lang="en-US" dirty="0"/>
              <a:t>Color </a:t>
            </a:r>
            <a:r>
              <a:rPr lang="en-US" dirty="0" err="1"/>
              <a:t>Decon</a:t>
            </a:r>
            <a:r>
              <a:rPr lang="en-US" dirty="0"/>
              <a:t>.</a:t>
            </a:r>
          </a:p>
          <a:p>
            <a:pPr marL="228600" indent="-228600">
              <a:buFont typeface="+mj-lt"/>
              <a:buAutoNum type="arabicPeriod"/>
            </a:pPr>
            <a:r>
              <a:rPr lang="en-US" dirty="0"/>
              <a:t>Threshold 1: Green area</a:t>
            </a:r>
          </a:p>
          <a:p>
            <a:pPr marL="228600" indent="-228600">
              <a:buFont typeface="+mj-lt"/>
              <a:buAutoNum type="arabicPeriod"/>
            </a:pPr>
            <a:r>
              <a:rPr lang="en-US" dirty="0"/>
              <a:t>Analyze Particles</a:t>
            </a:r>
          </a:p>
          <a:p>
            <a:pPr marL="228600" indent="-228600">
              <a:buFont typeface="+mj-lt"/>
              <a:buAutoNum type="arabicPeriod"/>
            </a:pPr>
            <a:r>
              <a:rPr lang="en-US" dirty="0"/>
              <a:t>Threshold 2: Total Area</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Analyze Particles</a:t>
            </a:r>
          </a:p>
          <a:p>
            <a:pPr marL="228600" indent="-228600">
              <a:buFont typeface="+mj-lt"/>
              <a:buAutoNum type="arabicPeriod"/>
            </a:pPr>
            <a:r>
              <a:rPr lang="en-US" dirty="0"/>
              <a:t>Calculate Ratio: Green/Total Area</a:t>
            </a:r>
          </a:p>
        </p:txBody>
      </p:sp>
      <p:sp>
        <p:nvSpPr>
          <p:cNvPr id="4" name="Slide Number Placeholder 3"/>
          <p:cNvSpPr>
            <a:spLocks noGrp="1"/>
          </p:cNvSpPr>
          <p:nvPr>
            <p:ph type="sldNum" sz="quarter" idx="5"/>
          </p:nvPr>
        </p:nvSpPr>
        <p:spPr/>
        <p:txBody>
          <a:bodyPr/>
          <a:lstStyle/>
          <a:p>
            <a:fld id="{EA933782-551F-4BCD-99CB-DEEAC2853DDD}" type="slidenum">
              <a:rPr lang="en-IL" smtClean="0"/>
              <a:t>30</a:t>
            </a:fld>
            <a:endParaRPr lang="en-IL"/>
          </a:p>
        </p:txBody>
      </p:sp>
    </p:spTree>
    <p:extLst>
      <p:ext uri="{BB962C8B-B14F-4D97-AF65-F5344CB8AC3E}">
        <p14:creationId xmlns:p14="http://schemas.microsoft.com/office/powerpoint/2010/main" val="921010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Crop the original image</a:t>
            </a:r>
          </a:p>
          <a:p>
            <a:pPr marL="228600" indent="-228600">
              <a:buFont typeface="+mj-lt"/>
              <a:buAutoNum type="arabicPeriod"/>
            </a:pPr>
            <a:r>
              <a:rPr lang="en-US" dirty="0"/>
              <a:t>Color </a:t>
            </a:r>
            <a:r>
              <a:rPr lang="en-US" dirty="0" err="1"/>
              <a:t>Decon</a:t>
            </a:r>
            <a:r>
              <a:rPr lang="en-US" dirty="0"/>
              <a:t>.</a:t>
            </a:r>
          </a:p>
          <a:p>
            <a:pPr marL="228600" indent="-228600">
              <a:buFont typeface="+mj-lt"/>
              <a:buAutoNum type="arabicPeriod"/>
            </a:pPr>
            <a:r>
              <a:rPr lang="en-US" dirty="0"/>
              <a:t>Threshold 1: Green area</a:t>
            </a:r>
          </a:p>
          <a:p>
            <a:pPr marL="228600" indent="-228600">
              <a:buFont typeface="+mj-lt"/>
              <a:buAutoNum type="arabicPeriod"/>
            </a:pPr>
            <a:r>
              <a:rPr lang="en-US" dirty="0"/>
              <a:t>Analyze Particles</a:t>
            </a:r>
          </a:p>
          <a:p>
            <a:pPr marL="228600" indent="-228600">
              <a:buFont typeface="+mj-lt"/>
              <a:buAutoNum type="arabicPeriod"/>
            </a:pPr>
            <a:r>
              <a:rPr lang="en-US" dirty="0"/>
              <a:t>Threshold 2: Total Area</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Analyze Particles</a:t>
            </a:r>
          </a:p>
          <a:p>
            <a:pPr marL="228600" indent="-228600">
              <a:buFont typeface="+mj-lt"/>
              <a:buAutoNum type="arabicPeriod"/>
            </a:pPr>
            <a:r>
              <a:rPr lang="en-US" dirty="0"/>
              <a:t>Calculate Ratio: Green/Total Area</a:t>
            </a:r>
          </a:p>
        </p:txBody>
      </p:sp>
      <p:sp>
        <p:nvSpPr>
          <p:cNvPr id="4" name="Slide Number Placeholder 3"/>
          <p:cNvSpPr>
            <a:spLocks noGrp="1"/>
          </p:cNvSpPr>
          <p:nvPr>
            <p:ph type="sldNum" sz="quarter" idx="5"/>
          </p:nvPr>
        </p:nvSpPr>
        <p:spPr/>
        <p:txBody>
          <a:bodyPr/>
          <a:lstStyle/>
          <a:p>
            <a:fld id="{EA933782-551F-4BCD-99CB-DEEAC2853DDD}" type="slidenum">
              <a:rPr lang="en-IL" smtClean="0"/>
              <a:t>38</a:t>
            </a:fld>
            <a:endParaRPr lang="en-IL"/>
          </a:p>
        </p:txBody>
      </p:sp>
    </p:spTree>
    <p:extLst>
      <p:ext uri="{BB962C8B-B14F-4D97-AF65-F5344CB8AC3E}">
        <p14:creationId xmlns:p14="http://schemas.microsoft.com/office/powerpoint/2010/main" val="23553384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a:p>
        </p:txBody>
      </p:sp>
      <p:sp>
        <p:nvSpPr>
          <p:cNvPr id="4" name="Slide Number Placeholder 3"/>
          <p:cNvSpPr>
            <a:spLocks noGrp="1"/>
          </p:cNvSpPr>
          <p:nvPr>
            <p:ph type="sldNum" sz="quarter" idx="5"/>
          </p:nvPr>
        </p:nvSpPr>
        <p:spPr/>
        <p:txBody>
          <a:bodyPr/>
          <a:lstStyle/>
          <a:p>
            <a:fld id="{EA933782-551F-4BCD-99CB-DEEAC2853DDD}" type="slidenum">
              <a:rPr lang="en-IL" smtClean="0"/>
              <a:t>41</a:t>
            </a:fld>
            <a:endParaRPr lang="en-IL"/>
          </a:p>
        </p:txBody>
      </p:sp>
    </p:spTree>
    <p:extLst>
      <p:ext uri="{BB962C8B-B14F-4D97-AF65-F5344CB8AC3E}">
        <p14:creationId xmlns:p14="http://schemas.microsoft.com/office/powerpoint/2010/main" val="3042311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a:p>
        </p:txBody>
      </p:sp>
      <p:sp>
        <p:nvSpPr>
          <p:cNvPr id="4" name="Slide Number Placeholder 3"/>
          <p:cNvSpPr>
            <a:spLocks noGrp="1"/>
          </p:cNvSpPr>
          <p:nvPr>
            <p:ph type="sldNum" sz="quarter" idx="5"/>
          </p:nvPr>
        </p:nvSpPr>
        <p:spPr/>
        <p:txBody>
          <a:bodyPr/>
          <a:lstStyle/>
          <a:p>
            <a:fld id="{EA933782-551F-4BCD-99CB-DEEAC2853DDD}" type="slidenum">
              <a:rPr lang="en-IL" smtClean="0"/>
              <a:t>2</a:t>
            </a:fld>
            <a:endParaRPr lang="en-IL"/>
          </a:p>
        </p:txBody>
      </p:sp>
    </p:spTree>
    <p:extLst>
      <p:ext uri="{BB962C8B-B14F-4D97-AF65-F5344CB8AC3E}">
        <p14:creationId xmlns:p14="http://schemas.microsoft.com/office/powerpoint/2010/main" val="8854881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a:p>
        </p:txBody>
      </p:sp>
      <p:sp>
        <p:nvSpPr>
          <p:cNvPr id="4" name="Slide Number Placeholder 3"/>
          <p:cNvSpPr>
            <a:spLocks noGrp="1"/>
          </p:cNvSpPr>
          <p:nvPr>
            <p:ph type="sldNum" sz="quarter" idx="5"/>
          </p:nvPr>
        </p:nvSpPr>
        <p:spPr/>
        <p:txBody>
          <a:bodyPr/>
          <a:lstStyle/>
          <a:p>
            <a:fld id="{EA933782-551F-4BCD-99CB-DEEAC2853DDD}" type="slidenum">
              <a:rPr lang="en-IL" smtClean="0"/>
              <a:t>3</a:t>
            </a:fld>
            <a:endParaRPr lang="en-IL"/>
          </a:p>
        </p:txBody>
      </p:sp>
    </p:spTree>
    <p:extLst>
      <p:ext uri="{BB962C8B-B14F-4D97-AF65-F5344CB8AC3E}">
        <p14:creationId xmlns:p14="http://schemas.microsoft.com/office/powerpoint/2010/main" val="3055532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a:p>
        </p:txBody>
      </p:sp>
      <p:sp>
        <p:nvSpPr>
          <p:cNvPr id="4" name="Slide Number Placeholder 3"/>
          <p:cNvSpPr>
            <a:spLocks noGrp="1"/>
          </p:cNvSpPr>
          <p:nvPr>
            <p:ph type="sldNum" sz="quarter" idx="5"/>
          </p:nvPr>
        </p:nvSpPr>
        <p:spPr/>
        <p:txBody>
          <a:bodyPr/>
          <a:lstStyle/>
          <a:p>
            <a:fld id="{EA933782-551F-4BCD-99CB-DEEAC2853DDD}" type="slidenum">
              <a:rPr lang="en-IL" smtClean="0"/>
              <a:t>8</a:t>
            </a:fld>
            <a:endParaRPr lang="en-IL"/>
          </a:p>
        </p:txBody>
      </p:sp>
    </p:spTree>
    <p:extLst>
      <p:ext uri="{BB962C8B-B14F-4D97-AF65-F5344CB8AC3E}">
        <p14:creationId xmlns:p14="http://schemas.microsoft.com/office/powerpoint/2010/main" val="1536956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D1D5DB"/>
                </a:solidFill>
                <a:effectLst/>
                <a:latin typeface="Söhne"/>
              </a:rPr>
              <a:t>At the simplest level, image processing involves altering a raw picture to achieve a desired appearance. In our case, we accomplish this by modifying the pixel values of the image, resulting in a new image. This newly created image holds valuable information such as object shapes, the original picture's brightness, and labeled images.</a:t>
            </a:r>
            <a:endParaRPr lang="en-IL"/>
          </a:p>
          <a:p>
            <a:endParaRPr lang="en-IL"/>
          </a:p>
        </p:txBody>
      </p:sp>
      <p:sp>
        <p:nvSpPr>
          <p:cNvPr id="4" name="Slide Number Placeholder 3"/>
          <p:cNvSpPr>
            <a:spLocks noGrp="1"/>
          </p:cNvSpPr>
          <p:nvPr>
            <p:ph type="sldNum" sz="quarter" idx="5"/>
          </p:nvPr>
        </p:nvSpPr>
        <p:spPr/>
        <p:txBody>
          <a:bodyPr/>
          <a:lstStyle/>
          <a:p>
            <a:fld id="{EA933782-551F-4BCD-99CB-DEEAC2853DDD}" type="slidenum">
              <a:rPr lang="en-IL" smtClean="0"/>
              <a:t>17</a:t>
            </a:fld>
            <a:endParaRPr lang="en-IL"/>
          </a:p>
        </p:txBody>
      </p:sp>
    </p:spTree>
    <p:extLst>
      <p:ext uri="{BB962C8B-B14F-4D97-AF65-F5344CB8AC3E}">
        <p14:creationId xmlns:p14="http://schemas.microsoft.com/office/powerpoint/2010/main" val="2355862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a:p>
        </p:txBody>
      </p:sp>
      <p:sp>
        <p:nvSpPr>
          <p:cNvPr id="4" name="Slide Number Placeholder 3"/>
          <p:cNvSpPr>
            <a:spLocks noGrp="1"/>
          </p:cNvSpPr>
          <p:nvPr>
            <p:ph type="sldNum" sz="quarter" idx="5"/>
          </p:nvPr>
        </p:nvSpPr>
        <p:spPr/>
        <p:txBody>
          <a:bodyPr/>
          <a:lstStyle/>
          <a:p>
            <a:fld id="{EA933782-551F-4BCD-99CB-DEEAC2853DDD}" type="slidenum">
              <a:rPr lang="en-IL" smtClean="0"/>
              <a:t>18</a:t>
            </a:fld>
            <a:endParaRPr lang="en-IL"/>
          </a:p>
        </p:txBody>
      </p:sp>
    </p:spTree>
    <p:extLst>
      <p:ext uri="{BB962C8B-B14F-4D97-AF65-F5344CB8AC3E}">
        <p14:creationId xmlns:p14="http://schemas.microsoft.com/office/powerpoint/2010/main" val="2961049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a:p>
        </p:txBody>
      </p:sp>
      <p:sp>
        <p:nvSpPr>
          <p:cNvPr id="4" name="Slide Number Placeholder 3"/>
          <p:cNvSpPr>
            <a:spLocks noGrp="1"/>
          </p:cNvSpPr>
          <p:nvPr>
            <p:ph type="sldNum" sz="quarter" idx="5"/>
          </p:nvPr>
        </p:nvSpPr>
        <p:spPr/>
        <p:txBody>
          <a:bodyPr/>
          <a:lstStyle/>
          <a:p>
            <a:fld id="{EA933782-551F-4BCD-99CB-DEEAC2853DDD}" type="slidenum">
              <a:rPr lang="en-IL" smtClean="0"/>
              <a:t>19</a:t>
            </a:fld>
            <a:endParaRPr lang="en-IL"/>
          </a:p>
        </p:txBody>
      </p:sp>
    </p:spTree>
    <p:extLst>
      <p:ext uri="{BB962C8B-B14F-4D97-AF65-F5344CB8AC3E}">
        <p14:creationId xmlns:p14="http://schemas.microsoft.com/office/powerpoint/2010/main" val="3349235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eaLnBrk="0" fontAlgn="base" latinLnBrk="0" hangingPunct="0">
              <a:lnSpc>
                <a:spcPct val="100000"/>
              </a:lnSpc>
              <a:spcBef>
                <a:spcPct val="0"/>
              </a:spcBef>
              <a:spcAft>
                <a:spcPct val="0"/>
              </a:spcAft>
              <a:buClrTx/>
              <a:buSzTx/>
              <a:buFontTx/>
              <a:buChar char="•"/>
              <a:tabLst/>
            </a:pPr>
            <a:r>
              <a:rPr kumimoji="0" lang="he-IL" altLang="he-IL" sz="1200" b="0" i="0" u="none" strike="noStrike" cap="none" normalizeH="0" baseline="0" err="1">
                <a:ln>
                  <a:noFill/>
                </a:ln>
                <a:solidFill>
                  <a:schemeClr val="bg1"/>
                </a:solidFill>
                <a:effectLst/>
                <a:latin typeface="Google Sans"/>
              </a:rPr>
              <a:t>Artistic</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processing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the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use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of</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processing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techniques</a:t>
            </a:r>
            <a:r>
              <a:rPr kumimoji="0" lang="he-IL" altLang="he-IL" sz="1200" b="0" i="0" u="none" strike="noStrike" cap="none" normalizeH="0" baseline="0">
                <a:ln>
                  <a:noFill/>
                </a:ln>
                <a:solidFill>
                  <a:schemeClr val="bg1"/>
                </a:solidFill>
                <a:effectLst/>
                <a:latin typeface="Google Sans"/>
              </a:rPr>
              <a:t> to </a:t>
            </a:r>
            <a:r>
              <a:rPr kumimoji="0" lang="he-IL" altLang="he-IL" sz="1200" b="0" i="0" u="none" strike="noStrike" cap="none" normalizeH="0" baseline="0" err="1">
                <a:ln>
                  <a:noFill/>
                </a:ln>
                <a:solidFill>
                  <a:schemeClr val="bg1"/>
                </a:solidFill>
                <a:effectLst/>
                <a:latin typeface="Google Sans"/>
              </a:rPr>
              <a:t>enhance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the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aesthetic</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appeal</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of</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This </a:t>
            </a:r>
            <a:r>
              <a:rPr kumimoji="0" lang="he-IL" altLang="he-IL" sz="1200" b="0" i="0" u="none" strike="noStrike" cap="none" normalizeH="0" baseline="0" err="1">
                <a:ln>
                  <a:noFill/>
                </a:ln>
                <a:solidFill>
                  <a:schemeClr val="bg1"/>
                </a:solidFill>
                <a:effectLst/>
                <a:latin typeface="Google Sans"/>
              </a:rPr>
              <a:t>can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involve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tasks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such</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adjusting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the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brightness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contrast</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and</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color</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balance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of</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well</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removing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noise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and</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artifacts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Artistic</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processing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often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subjective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there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no</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one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correct</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way</a:t>
            </a:r>
            <a:r>
              <a:rPr kumimoji="0" lang="he-IL" altLang="he-IL" sz="1200" b="0" i="0" u="none" strike="noStrike" cap="none" normalizeH="0" baseline="0">
                <a:ln>
                  <a:noFill/>
                </a:ln>
                <a:solidFill>
                  <a:schemeClr val="bg1"/>
                </a:solidFill>
                <a:effectLst/>
                <a:latin typeface="Google Sans"/>
              </a:rPr>
              <a:t> to </a:t>
            </a:r>
            <a:r>
              <a:rPr kumimoji="0" lang="he-IL" altLang="he-IL" sz="1200" b="0" i="0" u="none" strike="noStrike" cap="none" normalizeH="0" baseline="0" err="1">
                <a:ln>
                  <a:noFill/>
                </a:ln>
                <a:solidFill>
                  <a:schemeClr val="bg1"/>
                </a:solidFill>
                <a:effectLst/>
                <a:latin typeface="Google Sans"/>
              </a:rPr>
              <a:t>enhance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The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goal</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is</a:t>
            </a:r>
            <a:r>
              <a:rPr kumimoji="0" lang="he-IL" altLang="he-IL" sz="1200" b="0" i="0" u="none" strike="noStrike" cap="none" normalizeH="0" baseline="0">
                <a:ln>
                  <a:noFill/>
                </a:ln>
                <a:solidFill>
                  <a:schemeClr val="bg1"/>
                </a:solidFill>
                <a:effectLst/>
                <a:latin typeface="Google Sans"/>
              </a:rPr>
              <a:t> to </a:t>
            </a:r>
            <a:r>
              <a:rPr kumimoji="0" lang="he-IL" altLang="he-IL" sz="1200" b="0" i="0" u="none" strike="noStrike" cap="none" normalizeH="0" baseline="0" err="1">
                <a:ln>
                  <a:noFill/>
                </a:ln>
                <a:solidFill>
                  <a:schemeClr val="bg1"/>
                </a:solidFill>
                <a:effectLst/>
                <a:latin typeface="Google Sans"/>
              </a:rPr>
              <a:t>create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that </a:t>
            </a:r>
            <a:r>
              <a:rPr kumimoji="0" lang="he-IL" altLang="he-IL" sz="1200" b="0" i="0" u="none" strike="noStrike" cap="none" normalizeH="0" baseline="0" err="1">
                <a:ln>
                  <a:noFill/>
                </a:ln>
                <a:solidFill>
                  <a:schemeClr val="bg1"/>
                </a:solidFill>
                <a:effectLst/>
                <a:latin typeface="Google Sans"/>
              </a:rPr>
              <a:t>is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visually</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pleasing</a:t>
            </a:r>
            <a:r>
              <a:rPr kumimoji="0" lang="he-IL" altLang="he-IL" sz="1200" b="0" i="0" u="none" strike="noStrike" cap="none" normalizeH="0" baseline="0">
                <a:ln>
                  <a:noFill/>
                </a:ln>
                <a:solidFill>
                  <a:schemeClr val="bg1"/>
                </a:solidFill>
                <a:effectLst/>
                <a:latin typeface="Google Sans"/>
              </a:rPr>
              <a:t> to </a:t>
            </a:r>
            <a:r>
              <a:rPr kumimoji="0" lang="he-IL" altLang="he-IL" sz="1200" b="0" i="0" u="none" strike="noStrike" cap="none" normalizeH="0" baseline="0" err="1">
                <a:ln>
                  <a:noFill/>
                </a:ln>
                <a:solidFill>
                  <a:schemeClr val="bg1"/>
                </a:solidFill>
                <a:effectLst/>
                <a:latin typeface="Google Sans"/>
              </a:rPr>
              <a:t>the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viewer</a:t>
            </a:r>
            <a:r>
              <a:rPr kumimoji="0" lang="he-IL" altLang="he-IL" sz="1200" b="0" i="0" u="none" strike="noStrike" cap="none" normalizeH="0" baseline="0">
                <a:ln>
                  <a:noFill/>
                </a:ln>
                <a:solidFill>
                  <a:schemeClr val="bg1"/>
                </a:solidFill>
                <a:effectLst/>
                <a:latin typeface="Google Sans"/>
              </a:rPr>
              <a:t>. </a:t>
            </a:r>
            <a:br>
              <a:rPr kumimoji="0" lang="en-US" altLang="he-IL" sz="1200" b="0" i="0" u="none" strike="noStrike" cap="none" normalizeH="0" baseline="0">
                <a:ln>
                  <a:noFill/>
                </a:ln>
                <a:solidFill>
                  <a:schemeClr val="bg1"/>
                </a:solidFill>
                <a:effectLst/>
                <a:latin typeface="Google Sans"/>
              </a:rPr>
            </a:br>
            <a:endParaRPr kumimoji="0" lang="he-IL" altLang="he-IL" sz="1200" b="0" i="0" u="none" strike="noStrike" cap="none" normalizeH="0" baseline="0">
              <a:ln>
                <a:noFill/>
              </a:ln>
              <a:solidFill>
                <a:schemeClr val="bg1"/>
              </a:solidFill>
              <a:effectLst/>
              <a:latin typeface="Google Sans"/>
            </a:endParaRPr>
          </a:p>
          <a:p>
            <a:pPr marL="0" marR="0" lvl="0" indent="0" algn="l" defTabSz="914400" eaLnBrk="0" fontAlgn="base" latinLnBrk="0" hangingPunct="0">
              <a:lnSpc>
                <a:spcPct val="100000"/>
              </a:lnSpc>
              <a:spcBef>
                <a:spcPct val="0"/>
              </a:spcBef>
              <a:spcAft>
                <a:spcPct val="0"/>
              </a:spcAft>
              <a:buClrTx/>
              <a:buSzTx/>
              <a:buFontTx/>
              <a:buChar char="•"/>
              <a:tabLst/>
            </a:pPr>
            <a:r>
              <a:rPr kumimoji="0" lang="he-IL" altLang="he-IL" sz="1200" b="0" i="0" u="none" strike="noStrike" cap="none" normalizeH="0" baseline="0" err="1">
                <a:ln>
                  <a:noFill/>
                </a:ln>
                <a:solidFill>
                  <a:schemeClr val="bg1"/>
                </a:solidFill>
                <a:effectLst/>
                <a:latin typeface="Google Sans"/>
              </a:rPr>
              <a:t>Scientific</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processing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the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use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of</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processing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techniques</a:t>
            </a:r>
            <a:r>
              <a:rPr kumimoji="0" lang="he-IL" altLang="he-IL" sz="1200" b="0" i="0" u="none" strike="noStrike" cap="none" normalizeH="0" baseline="0">
                <a:ln>
                  <a:noFill/>
                </a:ln>
                <a:solidFill>
                  <a:schemeClr val="bg1"/>
                </a:solidFill>
                <a:effectLst/>
                <a:latin typeface="Google Sans"/>
              </a:rPr>
              <a:t> to </a:t>
            </a:r>
            <a:r>
              <a:rPr kumimoji="0" lang="he-IL" altLang="he-IL" sz="1200" b="0" i="0" u="none" strike="noStrike" cap="none" normalizeH="0" baseline="0" err="1">
                <a:ln>
                  <a:noFill/>
                </a:ln>
                <a:solidFill>
                  <a:schemeClr val="bg1"/>
                </a:solidFill>
                <a:effectLst/>
                <a:latin typeface="Google Sans"/>
              </a:rPr>
              <a:t>extract</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information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from</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This </a:t>
            </a:r>
            <a:r>
              <a:rPr kumimoji="0" lang="he-IL" altLang="he-IL" sz="1200" b="0" i="0" u="none" strike="noStrike" cap="none" normalizeH="0" baseline="0" err="1">
                <a:ln>
                  <a:noFill/>
                </a:ln>
                <a:solidFill>
                  <a:schemeClr val="bg1"/>
                </a:solidFill>
                <a:effectLst/>
                <a:latin typeface="Google Sans"/>
              </a:rPr>
              <a:t>can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involve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tasks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such</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identifying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objects</a:t>
            </a:r>
            <a:r>
              <a:rPr kumimoji="0" lang="he-IL" altLang="he-IL" sz="1200" b="0" i="0" u="none" strike="noStrike" cap="none" normalizeH="0" baseline="0">
                <a:ln>
                  <a:noFill/>
                </a:ln>
                <a:solidFill>
                  <a:schemeClr val="bg1"/>
                </a:solidFill>
                <a:effectLst/>
                <a:latin typeface="Google Sans"/>
              </a:rPr>
              <a:t> in </a:t>
            </a:r>
            <a:r>
              <a:rPr kumimoji="0" lang="he-IL" altLang="he-IL" sz="1200" b="0" i="0" u="none" strike="noStrike" cap="none" normalizeH="0" baseline="0" err="1">
                <a:ln>
                  <a:noFill/>
                </a:ln>
                <a:solidFill>
                  <a:schemeClr val="bg1"/>
                </a:solidFill>
                <a:effectLst/>
                <a:latin typeface="Google Sans"/>
              </a:rPr>
              <a:t>an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measuring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the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size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and</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shape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of</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objects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and</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tracking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the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movement</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of</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objects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over</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time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Scientific</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processing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often</a:t>
            </a:r>
            <a:r>
              <a:rPr kumimoji="0" lang="he-IL" altLang="he-IL" sz="1200" b="0" i="0" u="none" strike="noStrike" cap="none" normalizeH="0" baseline="0">
                <a:ln>
                  <a:noFill/>
                </a:ln>
                <a:solidFill>
                  <a:schemeClr val="bg1"/>
                </a:solidFill>
                <a:effectLst/>
                <a:latin typeface="Google Sans"/>
              </a:rPr>
              <a:t> more </a:t>
            </a:r>
            <a:r>
              <a:rPr kumimoji="0" lang="he-IL" altLang="he-IL" sz="1200" b="0" i="0" u="none" strike="noStrike" cap="none" normalizeH="0" baseline="0" err="1">
                <a:ln>
                  <a:noFill/>
                </a:ln>
                <a:solidFill>
                  <a:schemeClr val="bg1"/>
                </a:solidFill>
                <a:effectLst/>
                <a:latin typeface="Google Sans"/>
              </a:rPr>
              <a:t>objective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than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artistic</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processing</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as</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the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goal</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is</a:t>
            </a:r>
            <a:r>
              <a:rPr kumimoji="0" lang="he-IL" altLang="he-IL" sz="1200" b="0" i="0" u="none" strike="noStrike" cap="none" normalizeH="0" baseline="0">
                <a:ln>
                  <a:noFill/>
                </a:ln>
                <a:solidFill>
                  <a:schemeClr val="bg1"/>
                </a:solidFill>
                <a:effectLst/>
                <a:latin typeface="Google Sans"/>
              </a:rPr>
              <a:t> to </a:t>
            </a:r>
            <a:r>
              <a:rPr kumimoji="0" lang="he-IL" altLang="he-IL" sz="1200" b="0" i="0" u="none" strike="noStrike" cap="none" normalizeH="0" baseline="0" err="1">
                <a:ln>
                  <a:noFill/>
                </a:ln>
                <a:solidFill>
                  <a:schemeClr val="bg1"/>
                </a:solidFill>
                <a:effectLst/>
                <a:latin typeface="Google Sans"/>
              </a:rPr>
              <a:t>extract</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quantitative</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information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from</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an</a:t>
            </a:r>
            <a:r>
              <a:rPr kumimoji="0" lang="he-IL" altLang="he-IL" sz="1200" b="0" i="0" u="none" strike="noStrike" cap="none" normalizeH="0" baseline="0">
                <a:ln>
                  <a:noFill/>
                </a:ln>
                <a:solidFill>
                  <a:schemeClr val="bg1"/>
                </a:solidFill>
                <a:effectLst/>
                <a:latin typeface="Google Sans"/>
              </a:rPr>
              <a:t> </a:t>
            </a:r>
            <a:r>
              <a:rPr kumimoji="0" lang="he-IL" altLang="he-IL" sz="1200" b="0" i="0" u="none" strike="noStrike" cap="none" normalizeH="0" baseline="0" err="1">
                <a:ln>
                  <a:noFill/>
                </a:ln>
                <a:solidFill>
                  <a:schemeClr val="bg1"/>
                </a:solidFill>
                <a:effectLst/>
                <a:latin typeface="Google Sans"/>
              </a:rPr>
              <a:t>image</a:t>
            </a:r>
            <a:r>
              <a:rPr kumimoji="0" lang="he-IL" altLang="he-IL" sz="1200" b="0" i="0" u="none" strike="noStrike" cap="none" normalizeH="0" baseline="0">
                <a:ln>
                  <a:noFill/>
                </a:ln>
                <a:solidFill>
                  <a:schemeClr val="bg1"/>
                </a:solidFill>
                <a:effectLst/>
                <a:latin typeface="Google Sans"/>
              </a:rPr>
              <a:t>. </a:t>
            </a:r>
          </a:p>
        </p:txBody>
      </p:sp>
      <p:sp>
        <p:nvSpPr>
          <p:cNvPr id="4" name="Slide Number Placeholder 3"/>
          <p:cNvSpPr>
            <a:spLocks noGrp="1"/>
          </p:cNvSpPr>
          <p:nvPr>
            <p:ph type="sldNum" sz="quarter" idx="5"/>
          </p:nvPr>
        </p:nvSpPr>
        <p:spPr/>
        <p:txBody>
          <a:bodyPr/>
          <a:lstStyle/>
          <a:p>
            <a:fld id="{EA933782-551F-4BCD-99CB-DEEAC2853DDD}" type="slidenum">
              <a:rPr lang="en-IL" smtClean="0"/>
              <a:t>20</a:t>
            </a:fld>
            <a:endParaRPr lang="en-IL"/>
          </a:p>
        </p:txBody>
      </p:sp>
    </p:spTree>
    <p:extLst>
      <p:ext uri="{BB962C8B-B14F-4D97-AF65-F5344CB8AC3E}">
        <p14:creationId xmlns:p14="http://schemas.microsoft.com/office/powerpoint/2010/main" val="2020807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a:p>
        </p:txBody>
      </p:sp>
      <p:sp>
        <p:nvSpPr>
          <p:cNvPr id="4" name="Slide Number Placeholder 3"/>
          <p:cNvSpPr>
            <a:spLocks noGrp="1"/>
          </p:cNvSpPr>
          <p:nvPr>
            <p:ph type="sldNum" sz="quarter" idx="5"/>
          </p:nvPr>
        </p:nvSpPr>
        <p:spPr/>
        <p:txBody>
          <a:bodyPr/>
          <a:lstStyle/>
          <a:p>
            <a:fld id="{EA933782-551F-4BCD-99CB-DEEAC2853DDD}" type="slidenum">
              <a:rPr lang="en-IL" smtClean="0"/>
              <a:t>21</a:t>
            </a:fld>
            <a:endParaRPr lang="en-IL"/>
          </a:p>
        </p:txBody>
      </p:sp>
    </p:spTree>
    <p:extLst>
      <p:ext uri="{BB962C8B-B14F-4D97-AF65-F5344CB8AC3E}">
        <p14:creationId xmlns:p14="http://schemas.microsoft.com/office/powerpoint/2010/main" val="13994316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8C02-2FF1-8611-A6D4-768F491F72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8BB83ADA-4788-4978-201F-BFCA4F5707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2007684E-BB23-B8C0-700E-F0607F2642B6}"/>
              </a:ext>
            </a:extLst>
          </p:cNvPr>
          <p:cNvSpPr>
            <a:spLocks noGrp="1"/>
          </p:cNvSpPr>
          <p:nvPr>
            <p:ph type="dt" sz="half" idx="10"/>
          </p:nvPr>
        </p:nvSpPr>
        <p:spPr/>
        <p:txBody>
          <a:bodyPr/>
          <a:lstStyle/>
          <a:p>
            <a:fld id="{8407F364-B1A9-4B20-8BF7-95E162F5175D}" type="datetimeFigureOut">
              <a:rPr lang="en-IL" smtClean="0"/>
              <a:t>30/06/2025</a:t>
            </a:fld>
            <a:endParaRPr lang="en-IL"/>
          </a:p>
        </p:txBody>
      </p:sp>
      <p:sp>
        <p:nvSpPr>
          <p:cNvPr id="5" name="Footer Placeholder 4">
            <a:extLst>
              <a:ext uri="{FF2B5EF4-FFF2-40B4-BE49-F238E27FC236}">
                <a16:creationId xmlns:a16="http://schemas.microsoft.com/office/drawing/2014/main" id="{684955AF-7B81-E319-FE12-DFDF2EC64532}"/>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B38CA164-8B84-534B-6CB8-BB53687ABBC6}"/>
              </a:ext>
            </a:extLst>
          </p:cNvPr>
          <p:cNvSpPr>
            <a:spLocks noGrp="1"/>
          </p:cNvSpPr>
          <p:nvPr>
            <p:ph type="sldNum" sz="quarter" idx="12"/>
          </p:nvPr>
        </p:nvSpPr>
        <p:spPr/>
        <p:txBody>
          <a:bodyPr/>
          <a:lstStyle/>
          <a:p>
            <a:fld id="{0CEB4D6D-83D3-4300-8C7C-1D3232E18280}" type="slidenum">
              <a:rPr lang="en-IL" smtClean="0"/>
              <a:t>‹#›</a:t>
            </a:fld>
            <a:endParaRPr lang="en-IL"/>
          </a:p>
        </p:txBody>
      </p:sp>
    </p:spTree>
    <p:extLst>
      <p:ext uri="{BB962C8B-B14F-4D97-AF65-F5344CB8AC3E}">
        <p14:creationId xmlns:p14="http://schemas.microsoft.com/office/powerpoint/2010/main" val="3050560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16CF0-30D5-16B7-E972-209DCD8A911C}"/>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D2358CE5-42DC-BE02-8E22-4FBFA56172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93467147-C6BB-071B-CECE-08CA0A7F422B}"/>
              </a:ext>
            </a:extLst>
          </p:cNvPr>
          <p:cNvSpPr>
            <a:spLocks noGrp="1"/>
          </p:cNvSpPr>
          <p:nvPr>
            <p:ph type="dt" sz="half" idx="10"/>
          </p:nvPr>
        </p:nvSpPr>
        <p:spPr/>
        <p:txBody>
          <a:bodyPr/>
          <a:lstStyle/>
          <a:p>
            <a:fld id="{8407F364-B1A9-4B20-8BF7-95E162F5175D}" type="datetimeFigureOut">
              <a:rPr lang="en-IL" smtClean="0"/>
              <a:t>30/06/2025</a:t>
            </a:fld>
            <a:endParaRPr lang="en-IL"/>
          </a:p>
        </p:txBody>
      </p:sp>
      <p:sp>
        <p:nvSpPr>
          <p:cNvPr id="5" name="Footer Placeholder 4">
            <a:extLst>
              <a:ext uri="{FF2B5EF4-FFF2-40B4-BE49-F238E27FC236}">
                <a16:creationId xmlns:a16="http://schemas.microsoft.com/office/drawing/2014/main" id="{F48C0B5F-F40F-7B21-053A-A17739920CFC}"/>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D8088FA-048A-E153-B4AB-25C7167799C4}"/>
              </a:ext>
            </a:extLst>
          </p:cNvPr>
          <p:cNvSpPr>
            <a:spLocks noGrp="1"/>
          </p:cNvSpPr>
          <p:nvPr>
            <p:ph type="sldNum" sz="quarter" idx="12"/>
          </p:nvPr>
        </p:nvSpPr>
        <p:spPr/>
        <p:txBody>
          <a:bodyPr/>
          <a:lstStyle/>
          <a:p>
            <a:fld id="{0CEB4D6D-83D3-4300-8C7C-1D3232E18280}" type="slidenum">
              <a:rPr lang="en-IL" smtClean="0"/>
              <a:t>‹#›</a:t>
            </a:fld>
            <a:endParaRPr lang="en-IL"/>
          </a:p>
        </p:txBody>
      </p:sp>
    </p:spTree>
    <p:extLst>
      <p:ext uri="{BB962C8B-B14F-4D97-AF65-F5344CB8AC3E}">
        <p14:creationId xmlns:p14="http://schemas.microsoft.com/office/powerpoint/2010/main" val="355388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8FB50E-1845-0C38-E621-32B2A87C433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FCA363A0-A07C-E079-7AAD-60CEE5CD2AD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2319835C-C3E0-FA52-22F9-63881CF709E0}"/>
              </a:ext>
            </a:extLst>
          </p:cNvPr>
          <p:cNvSpPr>
            <a:spLocks noGrp="1"/>
          </p:cNvSpPr>
          <p:nvPr>
            <p:ph type="dt" sz="half" idx="10"/>
          </p:nvPr>
        </p:nvSpPr>
        <p:spPr/>
        <p:txBody>
          <a:bodyPr/>
          <a:lstStyle/>
          <a:p>
            <a:fld id="{8407F364-B1A9-4B20-8BF7-95E162F5175D}" type="datetimeFigureOut">
              <a:rPr lang="en-IL" smtClean="0"/>
              <a:t>30/06/2025</a:t>
            </a:fld>
            <a:endParaRPr lang="en-IL"/>
          </a:p>
        </p:txBody>
      </p:sp>
      <p:sp>
        <p:nvSpPr>
          <p:cNvPr id="5" name="Footer Placeholder 4">
            <a:extLst>
              <a:ext uri="{FF2B5EF4-FFF2-40B4-BE49-F238E27FC236}">
                <a16:creationId xmlns:a16="http://schemas.microsoft.com/office/drawing/2014/main" id="{5A5839B3-2101-A337-C31C-D418B832D6B8}"/>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49D48B8A-CEA0-E05F-25B6-1FAC694D6E22}"/>
              </a:ext>
            </a:extLst>
          </p:cNvPr>
          <p:cNvSpPr>
            <a:spLocks noGrp="1"/>
          </p:cNvSpPr>
          <p:nvPr>
            <p:ph type="sldNum" sz="quarter" idx="12"/>
          </p:nvPr>
        </p:nvSpPr>
        <p:spPr/>
        <p:txBody>
          <a:bodyPr/>
          <a:lstStyle/>
          <a:p>
            <a:fld id="{0CEB4D6D-83D3-4300-8C7C-1D3232E18280}" type="slidenum">
              <a:rPr lang="en-IL" smtClean="0"/>
              <a:t>‹#›</a:t>
            </a:fld>
            <a:endParaRPr lang="en-IL"/>
          </a:p>
        </p:txBody>
      </p:sp>
    </p:spTree>
    <p:extLst>
      <p:ext uri="{BB962C8B-B14F-4D97-AF65-F5344CB8AC3E}">
        <p14:creationId xmlns:p14="http://schemas.microsoft.com/office/powerpoint/2010/main" val="890162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5A61C-00F7-C086-89A6-BDA5B4AA3820}"/>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4C8ACCB5-38BF-6511-CB6B-8442AC5B023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8530D227-1C57-60A5-8102-AC07C738BF92}"/>
              </a:ext>
            </a:extLst>
          </p:cNvPr>
          <p:cNvSpPr>
            <a:spLocks noGrp="1"/>
          </p:cNvSpPr>
          <p:nvPr>
            <p:ph type="dt" sz="half" idx="10"/>
          </p:nvPr>
        </p:nvSpPr>
        <p:spPr/>
        <p:txBody>
          <a:bodyPr/>
          <a:lstStyle/>
          <a:p>
            <a:fld id="{8407F364-B1A9-4B20-8BF7-95E162F5175D}" type="datetimeFigureOut">
              <a:rPr lang="en-IL" smtClean="0"/>
              <a:t>30/06/2025</a:t>
            </a:fld>
            <a:endParaRPr lang="en-IL"/>
          </a:p>
        </p:txBody>
      </p:sp>
      <p:sp>
        <p:nvSpPr>
          <p:cNvPr id="5" name="Footer Placeholder 4">
            <a:extLst>
              <a:ext uri="{FF2B5EF4-FFF2-40B4-BE49-F238E27FC236}">
                <a16:creationId xmlns:a16="http://schemas.microsoft.com/office/drawing/2014/main" id="{DE4D8ABA-4DE5-6106-B877-4E898E630708}"/>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BBE9DF7-F4AF-69D6-9196-EB0125A67D8B}"/>
              </a:ext>
            </a:extLst>
          </p:cNvPr>
          <p:cNvSpPr>
            <a:spLocks noGrp="1"/>
          </p:cNvSpPr>
          <p:nvPr>
            <p:ph type="sldNum" sz="quarter" idx="12"/>
          </p:nvPr>
        </p:nvSpPr>
        <p:spPr/>
        <p:txBody>
          <a:bodyPr/>
          <a:lstStyle/>
          <a:p>
            <a:fld id="{0CEB4D6D-83D3-4300-8C7C-1D3232E18280}" type="slidenum">
              <a:rPr lang="en-IL" smtClean="0"/>
              <a:t>‹#›</a:t>
            </a:fld>
            <a:endParaRPr lang="en-IL"/>
          </a:p>
        </p:txBody>
      </p:sp>
    </p:spTree>
    <p:extLst>
      <p:ext uri="{BB962C8B-B14F-4D97-AF65-F5344CB8AC3E}">
        <p14:creationId xmlns:p14="http://schemas.microsoft.com/office/powerpoint/2010/main" val="1617772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3B998-2C35-4CB8-2E78-DD14246047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6914BF41-CF73-B87A-1B30-E00D7B746C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1BE3DE-4A3E-778D-0BD3-793A61B49DEE}"/>
              </a:ext>
            </a:extLst>
          </p:cNvPr>
          <p:cNvSpPr>
            <a:spLocks noGrp="1"/>
          </p:cNvSpPr>
          <p:nvPr>
            <p:ph type="dt" sz="half" idx="10"/>
          </p:nvPr>
        </p:nvSpPr>
        <p:spPr/>
        <p:txBody>
          <a:bodyPr/>
          <a:lstStyle/>
          <a:p>
            <a:fld id="{8407F364-B1A9-4B20-8BF7-95E162F5175D}" type="datetimeFigureOut">
              <a:rPr lang="en-IL" smtClean="0"/>
              <a:t>30/06/2025</a:t>
            </a:fld>
            <a:endParaRPr lang="en-IL"/>
          </a:p>
        </p:txBody>
      </p:sp>
      <p:sp>
        <p:nvSpPr>
          <p:cNvPr id="5" name="Footer Placeholder 4">
            <a:extLst>
              <a:ext uri="{FF2B5EF4-FFF2-40B4-BE49-F238E27FC236}">
                <a16:creationId xmlns:a16="http://schemas.microsoft.com/office/drawing/2014/main" id="{4D83C75C-03BB-B4CF-871B-8ADC351AC8FB}"/>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1D830913-AF51-C49E-1BC7-DD43793332D2}"/>
              </a:ext>
            </a:extLst>
          </p:cNvPr>
          <p:cNvSpPr>
            <a:spLocks noGrp="1"/>
          </p:cNvSpPr>
          <p:nvPr>
            <p:ph type="sldNum" sz="quarter" idx="12"/>
          </p:nvPr>
        </p:nvSpPr>
        <p:spPr/>
        <p:txBody>
          <a:bodyPr/>
          <a:lstStyle/>
          <a:p>
            <a:fld id="{0CEB4D6D-83D3-4300-8C7C-1D3232E18280}" type="slidenum">
              <a:rPr lang="en-IL" smtClean="0"/>
              <a:t>‹#›</a:t>
            </a:fld>
            <a:endParaRPr lang="en-IL"/>
          </a:p>
        </p:txBody>
      </p:sp>
    </p:spTree>
    <p:extLst>
      <p:ext uri="{BB962C8B-B14F-4D97-AF65-F5344CB8AC3E}">
        <p14:creationId xmlns:p14="http://schemas.microsoft.com/office/powerpoint/2010/main" val="7030824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33DF6-983D-C8AB-3B25-86C7851845CE}"/>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AADC7DD1-6D21-BB70-9982-ED966C1D02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4233F75F-A479-3548-184A-C4B7185C94B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58B62124-133E-5E43-5806-CB3E59E6F30A}"/>
              </a:ext>
            </a:extLst>
          </p:cNvPr>
          <p:cNvSpPr>
            <a:spLocks noGrp="1"/>
          </p:cNvSpPr>
          <p:nvPr>
            <p:ph type="dt" sz="half" idx="10"/>
          </p:nvPr>
        </p:nvSpPr>
        <p:spPr/>
        <p:txBody>
          <a:bodyPr/>
          <a:lstStyle/>
          <a:p>
            <a:fld id="{8407F364-B1A9-4B20-8BF7-95E162F5175D}" type="datetimeFigureOut">
              <a:rPr lang="en-IL" smtClean="0"/>
              <a:t>30/06/2025</a:t>
            </a:fld>
            <a:endParaRPr lang="en-IL"/>
          </a:p>
        </p:txBody>
      </p:sp>
      <p:sp>
        <p:nvSpPr>
          <p:cNvPr id="6" name="Footer Placeholder 5">
            <a:extLst>
              <a:ext uri="{FF2B5EF4-FFF2-40B4-BE49-F238E27FC236}">
                <a16:creationId xmlns:a16="http://schemas.microsoft.com/office/drawing/2014/main" id="{78FFB36F-B938-6810-BEFA-102121CB2C18}"/>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124E431E-F323-8E22-FD34-D07BD9CFBA4D}"/>
              </a:ext>
            </a:extLst>
          </p:cNvPr>
          <p:cNvSpPr>
            <a:spLocks noGrp="1"/>
          </p:cNvSpPr>
          <p:nvPr>
            <p:ph type="sldNum" sz="quarter" idx="12"/>
          </p:nvPr>
        </p:nvSpPr>
        <p:spPr/>
        <p:txBody>
          <a:bodyPr/>
          <a:lstStyle/>
          <a:p>
            <a:fld id="{0CEB4D6D-83D3-4300-8C7C-1D3232E18280}" type="slidenum">
              <a:rPr lang="en-IL" smtClean="0"/>
              <a:t>‹#›</a:t>
            </a:fld>
            <a:endParaRPr lang="en-IL"/>
          </a:p>
        </p:txBody>
      </p:sp>
    </p:spTree>
    <p:extLst>
      <p:ext uri="{BB962C8B-B14F-4D97-AF65-F5344CB8AC3E}">
        <p14:creationId xmlns:p14="http://schemas.microsoft.com/office/powerpoint/2010/main" val="2729762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C4107-976E-98D2-A6CD-0D2C6940AF27}"/>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725D7C67-61FB-8B3B-BC46-E3539F5AAF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F6B88C-237D-1695-3E69-0062D1C42A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8868F14E-43E3-5352-FAD8-2D8347F6F0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40B719-514A-29F6-BC85-A4616913C5B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E97DF83C-5854-6ADE-6145-4053937CB492}"/>
              </a:ext>
            </a:extLst>
          </p:cNvPr>
          <p:cNvSpPr>
            <a:spLocks noGrp="1"/>
          </p:cNvSpPr>
          <p:nvPr>
            <p:ph type="dt" sz="half" idx="10"/>
          </p:nvPr>
        </p:nvSpPr>
        <p:spPr/>
        <p:txBody>
          <a:bodyPr/>
          <a:lstStyle/>
          <a:p>
            <a:fld id="{8407F364-B1A9-4B20-8BF7-95E162F5175D}" type="datetimeFigureOut">
              <a:rPr lang="en-IL" smtClean="0"/>
              <a:t>30/06/2025</a:t>
            </a:fld>
            <a:endParaRPr lang="en-IL"/>
          </a:p>
        </p:txBody>
      </p:sp>
      <p:sp>
        <p:nvSpPr>
          <p:cNvPr id="8" name="Footer Placeholder 7">
            <a:extLst>
              <a:ext uri="{FF2B5EF4-FFF2-40B4-BE49-F238E27FC236}">
                <a16:creationId xmlns:a16="http://schemas.microsoft.com/office/drawing/2014/main" id="{3DDCAA19-15B0-F9A6-E79B-2C1DAFE07ACA}"/>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9EC52575-5343-39B8-7B0E-8E670C77A95C}"/>
              </a:ext>
            </a:extLst>
          </p:cNvPr>
          <p:cNvSpPr>
            <a:spLocks noGrp="1"/>
          </p:cNvSpPr>
          <p:nvPr>
            <p:ph type="sldNum" sz="quarter" idx="12"/>
          </p:nvPr>
        </p:nvSpPr>
        <p:spPr/>
        <p:txBody>
          <a:bodyPr/>
          <a:lstStyle/>
          <a:p>
            <a:fld id="{0CEB4D6D-83D3-4300-8C7C-1D3232E18280}" type="slidenum">
              <a:rPr lang="en-IL" smtClean="0"/>
              <a:t>‹#›</a:t>
            </a:fld>
            <a:endParaRPr lang="en-IL"/>
          </a:p>
        </p:txBody>
      </p:sp>
    </p:spTree>
    <p:extLst>
      <p:ext uri="{BB962C8B-B14F-4D97-AF65-F5344CB8AC3E}">
        <p14:creationId xmlns:p14="http://schemas.microsoft.com/office/powerpoint/2010/main" val="498579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78CEF-308E-4387-BB11-AD22F3EA65D3}"/>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3C12776E-A92B-668B-7EFE-3996CD889D8F}"/>
              </a:ext>
            </a:extLst>
          </p:cNvPr>
          <p:cNvSpPr>
            <a:spLocks noGrp="1"/>
          </p:cNvSpPr>
          <p:nvPr>
            <p:ph type="dt" sz="half" idx="10"/>
          </p:nvPr>
        </p:nvSpPr>
        <p:spPr/>
        <p:txBody>
          <a:bodyPr/>
          <a:lstStyle/>
          <a:p>
            <a:fld id="{8407F364-B1A9-4B20-8BF7-95E162F5175D}" type="datetimeFigureOut">
              <a:rPr lang="en-IL" smtClean="0"/>
              <a:t>30/06/2025</a:t>
            </a:fld>
            <a:endParaRPr lang="en-IL"/>
          </a:p>
        </p:txBody>
      </p:sp>
      <p:sp>
        <p:nvSpPr>
          <p:cNvPr id="4" name="Footer Placeholder 3">
            <a:extLst>
              <a:ext uri="{FF2B5EF4-FFF2-40B4-BE49-F238E27FC236}">
                <a16:creationId xmlns:a16="http://schemas.microsoft.com/office/drawing/2014/main" id="{79F1B70C-93DD-A4B8-97BF-19541C9C0F2C}"/>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99EF8C0D-AE83-801C-4E58-75430E5E7954}"/>
              </a:ext>
            </a:extLst>
          </p:cNvPr>
          <p:cNvSpPr>
            <a:spLocks noGrp="1"/>
          </p:cNvSpPr>
          <p:nvPr>
            <p:ph type="sldNum" sz="quarter" idx="12"/>
          </p:nvPr>
        </p:nvSpPr>
        <p:spPr/>
        <p:txBody>
          <a:bodyPr/>
          <a:lstStyle/>
          <a:p>
            <a:fld id="{0CEB4D6D-83D3-4300-8C7C-1D3232E18280}" type="slidenum">
              <a:rPr lang="en-IL" smtClean="0"/>
              <a:t>‹#›</a:t>
            </a:fld>
            <a:endParaRPr lang="en-IL"/>
          </a:p>
        </p:txBody>
      </p:sp>
    </p:spTree>
    <p:extLst>
      <p:ext uri="{BB962C8B-B14F-4D97-AF65-F5344CB8AC3E}">
        <p14:creationId xmlns:p14="http://schemas.microsoft.com/office/powerpoint/2010/main" val="1652835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6107F6-AB31-4739-BA97-939A47535E66}"/>
              </a:ext>
            </a:extLst>
          </p:cNvPr>
          <p:cNvSpPr>
            <a:spLocks noGrp="1"/>
          </p:cNvSpPr>
          <p:nvPr>
            <p:ph type="dt" sz="half" idx="10"/>
          </p:nvPr>
        </p:nvSpPr>
        <p:spPr/>
        <p:txBody>
          <a:bodyPr/>
          <a:lstStyle/>
          <a:p>
            <a:fld id="{8407F364-B1A9-4B20-8BF7-95E162F5175D}" type="datetimeFigureOut">
              <a:rPr lang="en-IL" smtClean="0"/>
              <a:t>30/06/2025</a:t>
            </a:fld>
            <a:endParaRPr lang="en-IL"/>
          </a:p>
        </p:txBody>
      </p:sp>
      <p:sp>
        <p:nvSpPr>
          <p:cNvPr id="3" name="Footer Placeholder 2">
            <a:extLst>
              <a:ext uri="{FF2B5EF4-FFF2-40B4-BE49-F238E27FC236}">
                <a16:creationId xmlns:a16="http://schemas.microsoft.com/office/drawing/2014/main" id="{8730A1AD-D998-8271-CE6E-6429B92E2A61}"/>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C5ECE892-6B7A-1B99-752B-6524A100F214}"/>
              </a:ext>
            </a:extLst>
          </p:cNvPr>
          <p:cNvSpPr>
            <a:spLocks noGrp="1"/>
          </p:cNvSpPr>
          <p:nvPr>
            <p:ph type="sldNum" sz="quarter" idx="12"/>
          </p:nvPr>
        </p:nvSpPr>
        <p:spPr/>
        <p:txBody>
          <a:bodyPr/>
          <a:lstStyle/>
          <a:p>
            <a:fld id="{0CEB4D6D-83D3-4300-8C7C-1D3232E18280}" type="slidenum">
              <a:rPr lang="en-IL" smtClean="0"/>
              <a:t>‹#›</a:t>
            </a:fld>
            <a:endParaRPr lang="en-IL"/>
          </a:p>
        </p:txBody>
      </p:sp>
    </p:spTree>
    <p:extLst>
      <p:ext uri="{BB962C8B-B14F-4D97-AF65-F5344CB8AC3E}">
        <p14:creationId xmlns:p14="http://schemas.microsoft.com/office/powerpoint/2010/main" val="317041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05EE8-6695-EABF-04AB-565680B589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8B8B827B-AEEA-DF5E-1362-B6D08E652C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5A51B3B8-2F89-19DF-6D94-2130F6C782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FF490A-B704-5D17-3A65-A00933DB0615}"/>
              </a:ext>
            </a:extLst>
          </p:cNvPr>
          <p:cNvSpPr>
            <a:spLocks noGrp="1"/>
          </p:cNvSpPr>
          <p:nvPr>
            <p:ph type="dt" sz="half" idx="10"/>
          </p:nvPr>
        </p:nvSpPr>
        <p:spPr/>
        <p:txBody>
          <a:bodyPr/>
          <a:lstStyle/>
          <a:p>
            <a:fld id="{8407F364-B1A9-4B20-8BF7-95E162F5175D}" type="datetimeFigureOut">
              <a:rPr lang="en-IL" smtClean="0"/>
              <a:t>30/06/2025</a:t>
            </a:fld>
            <a:endParaRPr lang="en-IL"/>
          </a:p>
        </p:txBody>
      </p:sp>
      <p:sp>
        <p:nvSpPr>
          <p:cNvPr id="6" name="Footer Placeholder 5">
            <a:extLst>
              <a:ext uri="{FF2B5EF4-FFF2-40B4-BE49-F238E27FC236}">
                <a16:creationId xmlns:a16="http://schemas.microsoft.com/office/drawing/2014/main" id="{B32D055F-654C-0068-CBEC-F3956870110E}"/>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B5BA193E-8691-82A0-2CD1-1F23D9515DD1}"/>
              </a:ext>
            </a:extLst>
          </p:cNvPr>
          <p:cNvSpPr>
            <a:spLocks noGrp="1"/>
          </p:cNvSpPr>
          <p:nvPr>
            <p:ph type="sldNum" sz="quarter" idx="12"/>
          </p:nvPr>
        </p:nvSpPr>
        <p:spPr/>
        <p:txBody>
          <a:bodyPr/>
          <a:lstStyle/>
          <a:p>
            <a:fld id="{0CEB4D6D-83D3-4300-8C7C-1D3232E18280}" type="slidenum">
              <a:rPr lang="en-IL" smtClean="0"/>
              <a:t>‹#›</a:t>
            </a:fld>
            <a:endParaRPr lang="en-IL"/>
          </a:p>
        </p:txBody>
      </p:sp>
    </p:spTree>
    <p:extLst>
      <p:ext uri="{BB962C8B-B14F-4D97-AF65-F5344CB8AC3E}">
        <p14:creationId xmlns:p14="http://schemas.microsoft.com/office/powerpoint/2010/main" val="48296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72428-1EB2-4CA4-4FDC-58FE7D2F19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DBB29B39-3F4A-2C94-4DDD-B37F1E0EE7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0C1C0F8E-6BA0-4DBE-EEF1-BAB363A90F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6E464D-3788-D5E7-14EC-33D7661211D8}"/>
              </a:ext>
            </a:extLst>
          </p:cNvPr>
          <p:cNvSpPr>
            <a:spLocks noGrp="1"/>
          </p:cNvSpPr>
          <p:nvPr>
            <p:ph type="dt" sz="half" idx="10"/>
          </p:nvPr>
        </p:nvSpPr>
        <p:spPr/>
        <p:txBody>
          <a:bodyPr/>
          <a:lstStyle/>
          <a:p>
            <a:fld id="{8407F364-B1A9-4B20-8BF7-95E162F5175D}" type="datetimeFigureOut">
              <a:rPr lang="en-IL" smtClean="0"/>
              <a:t>30/06/2025</a:t>
            </a:fld>
            <a:endParaRPr lang="en-IL"/>
          </a:p>
        </p:txBody>
      </p:sp>
      <p:sp>
        <p:nvSpPr>
          <p:cNvPr id="6" name="Footer Placeholder 5">
            <a:extLst>
              <a:ext uri="{FF2B5EF4-FFF2-40B4-BE49-F238E27FC236}">
                <a16:creationId xmlns:a16="http://schemas.microsoft.com/office/drawing/2014/main" id="{78EAC07A-D4B1-A9C0-7919-FF3639DA28AF}"/>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7491A2B0-6D4F-0608-DF81-2CD5A09DB1DD}"/>
              </a:ext>
            </a:extLst>
          </p:cNvPr>
          <p:cNvSpPr>
            <a:spLocks noGrp="1"/>
          </p:cNvSpPr>
          <p:nvPr>
            <p:ph type="sldNum" sz="quarter" idx="12"/>
          </p:nvPr>
        </p:nvSpPr>
        <p:spPr/>
        <p:txBody>
          <a:bodyPr/>
          <a:lstStyle/>
          <a:p>
            <a:fld id="{0CEB4D6D-83D3-4300-8C7C-1D3232E18280}" type="slidenum">
              <a:rPr lang="en-IL" smtClean="0"/>
              <a:t>‹#›</a:t>
            </a:fld>
            <a:endParaRPr lang="en-IL"/>
          </a:p>
        </p:txBody>
      </p:sp>
    </p:spTree>
    <p:extLst>
      <p:ext uri="{BB962C8B-B14F-4D97-AF65-F5344CB8AC3E}">
        <p14:creationId xmlns:p14="http://schemas.microsoft.com/office/powerpoint/2010/main" val="1302702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33981E-804D-E111-3397-53F02DCB00F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1E5A9F76-B150-8936-2B57-F9945372C6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BC1513B7-3A80-50CE-1656-A7A444A370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07F364-B1A9-4B20-8BF7-95E162F5175D}" type="datetimeFigureOut">
              <a:rPr lang="en-IL" smtClean="0"/>
              <a:t>30/06/2025</a:t>
            </a:fld>
            <a:endParaRPr lang="en-IL"/>
          </a:p>
        </p:txBody>
      </p:sp>
      <p:sp>
        <p:nvSpPr>
          <p:cNvPr id="5" name="Footer Placeholder 4">
            <a:extLst>
              <a:ext uri="{FF2B5EF4-FFF2-40B4-BE49-F238E27FC236}">
                <a16:creationId xmlns:a16="http://schemas.microsoft.com/office/drawing/2014/main" id="{74304313-B3BA-DE1C-E131-235E01A150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L"/>
          </a:p>
        </p:txBody>
      </p:sp>
      <p:sp>
        <p:nvSpPr>
          <p:cNvPr id="6" name="Slide Number Placeholder 5">
            <a:extLst>
              <a:ext uri="{FF2B5EF4-FFF2-40B4-BE49-F238E27FC236}">
                <a16:creationId xmlns:a16="http://schemas.microsoft.com/office/drawing/2014/main" id="{2EC1B67A-9DEF-1F7E-24C2-70BB7C16B2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EB4D6D-83D3-4300-8C7C-1D3232E18280}" type="slidenum">
              <a:rPr lang="en-IL" smtClean="0"/>
              <a:t>‹#›</a:t>
            </a:fld>
            <a:endParaRPr lang="en-IL"/>
          </a:p>
        </p:txBody>
      </p:sp>
    </p:spTree>
    <p:extLst>
      <p:ext uri="{BB962C8B-B14F-4D97-AF65-F5344CB8AC3E}">
        <p14:creationId xmlns:p14="http://schemas.microsoft.com/office/powerpoint/2010/main" val="6852291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11.xml.rels><?xml version="1.0" encoding="UTF-8" standalone="yes"?>
<Relationships xmlns="http://schemas.openxmlformats.org/package/2006/relationships"><Relationship Id="rId8" Type="http://schemas.openxmlformats.org/officeDocument/2006/relationships/hyperlink" Target="https://en.wikipedia.org/wiki/Function_(mathematics)" TargetMode="External"/><Relationship Id="rId13" Type="http://schemas.openxmlformats.org/officeDocument/2006/relationships/hyperlink" Target="https://en.wikipedia.org/wiki/Raster_graphics" TargetMode="External"/><Relationship Id="rId3" Type="http://schemas.openxmlformats.org/officeDocument/2006/relationships/hyperlink" Target="https://en.wikipedia.org/wiki/Pixel" TargetMode="External"/><Relationship Id="rId7" Type="http://schemas.openxmlformats.org/officeDocument/2006/relationships/hyperlink" Target="https://en.wikipedia.org/wiki/Gray_level" TargetMode="External"/><Relationship Id="rId12" Type="http://schemas.openxmlformats.org/officeDocument/2006/relationships/hyperlink" Target="https://en.wikipedia.org/wiki/Vector_graphics" TargetMode="External"/><Relationship Id="rId2" Type="http://schemas.openxmlformats.org/officeDocument/2006/relationships/hyperlink" Target="https://en.wikipedia.org/wiki/Image" TargetMode="External"/><Relationship Id="rId16"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hyperlink" Target="https://en.wikipedia.org/wiki/Amplitude" TargetMode="External"/><Relationship Id="rId11" Type="http://schemas.openxmlformats.org/officeDocument/2006/relationships/hyperlink" Target="https://en.wikipedia.org/wiki/Image_resolution" TargetMode="External"/><Relationship Id="rId5" Type="http://schemas.openxmlformats.org/officeDocument/2006/relationships/hyperlink" Target="https://en.wikipedia.org/wiki/Discrete_mathematics" TargetMode="External"/><Relationship Id="rId15" Type="http://schemas.openxmlformats.org/officeDocument/2006/relationships/hyperlink" Target="https://en.wikipedia.org/wiki/Wikipedia:Citation_needed" TargetMode="External"/><Relationship Id="rId10" Type="http://schemas.openxmlformats.org/officeDocument/2006/relationships/hyperlink" Target="https://en.wikipedia.org/wiki/Digital_image#cite_note-Gonzalez_2018_p.-1" TargetMode="External"/><Relationship Id="rId4" Type="http://schemas.openxmlformats.org/officeDocument/2006/relationships/hyperlink" Target="https://en.wikipedia.org/wiki/Natural_number" TargetMode="External"/><Relationship Id="rId9" Type="http://schemas.openxmlformats.org/officeDocument/2006/relationships/hyperlink" Target="https://en.wikipedia.org/wiki/Spatial_coordinates" TargetMode="External"/><Relationship Id="rId14" Type="http://schemas.openxmlformats.org/officeDocument/2006/relationships/hyperlink" Target="https://en.wikipedia.org/wiki/Bitmap"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bioimagebook.github.io/chapters/1-concepts/1-images_and_pixels/images_and_pixels.html" TargetMode="External"/><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39.png"/><Relationship Id="rId5" Type="http://schemas.microsoft.com/office/2017/06/relationships/model3d" Target="../media/model3d1.glb"/><Relationship Id="rId4" Type="http://schemas.openxmlformats.org/officeDocument/2006/relationships/image" Target="../media/image38.jpeg"/></Relationships>
</file>

<file path=ppt/slides/_rels/slide18.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19.xml.rels><?xml version="1.0" encoding="UTF-8" standalone="yes"?>
<Relationships xmlns="http://schemas.openxmlformats.org/package/2006/relationships"><Relationship Id="rId3" Type="http://schemas.openxmlformats.org/officeDocument/2006/relationships/image" Target="../media/image45.png"/><Relationship Id="rId7" Type="http://schemas.openxmlformats.org/officeDocument/2006/relationships/image" Target="../media/image4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video" Target="https://www.youtube.com/embed/8rrHTtUzyZA?list=PLZHQObOWTQDMp_VZelDYjka8tnXNpXhzJ" TargetMode="External"/><Relationship Id="rId4" Type="http://schemas.openxmlformats.org/officeDocument/2006/relationships/image" Target="../media/image49.jpeg"/></Relationships>
</file>

<file path=ppt/slides/_rels/slide2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github.com/haesleinhuepf/imagejmacromarkdown/blob/master/src/main/macro/first_test.ijm" TargetMode="External"/><Relationship Id="rId5" Type="http://schemas.openxmlformats.org/officeDocument/2006/relationships/hyperlink" Target="https://github.com/haesleinhuepf/imagejmacromarkdown" TargetMode="External"/><Relationship Id="rId4" Type="http://schemas.openxmlformats.org/officeDocument/2006/relationships/image" Target="../media/image51.png"/></Relationships>
</file>

<file path=ppt/slides/_rels/slide2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hyperlink" Target="https://github.com/haesleinhuepf/imagejmacromarkdown/blob/master/src/main/macro/first_test.ijm" TargetMode="Externa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1.png"/></Relationships>
</file>

<file path=ppt/slides/_rels/slide24.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9.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hyperlink" Target="https://link.springer.com/book/10.1007/978-3-030-22386-1" TargetMode="External"/><Relationship Id="rId2" Type="http://schemas.openxmlformats.org/officeDocument/2006/relationships/image" Target="../media/image60.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link.springer.com/chapter/10.1007/978-3-030-22386-1_2/figures/2" TargetMode="External"/><Relationship Id="rId2" Type="http://schemas.openxmlformats.org/officeDocument/2006/relationships/image" Target="../media/image61.png"/><Relationship Id="rId1" Type="http://schemas.openxmlformats.org/officeDocument/2006/relationships/slideLayout" Target="../slideLayouts/slideLayout2.xml"/><Relationship Id="rId5" Type="http://schemas.openxmlformats.org/officeDocument/2006/relationships/hyperlink" Target="https://link.springer.com/chapter/10.1007/978-3-030-22386-1_1" TargetMode="External"/><Relationship Id="rId4" Type="http://schemas.openxmlformats.org/officeDocument/2006/relationships/image" Target="../media/image6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image" Target="../media/image64.png"/><Relationship Id="rId3" Type="http://schemas.openxmlformats.org/officeDocument/2006/relationships/image" Target="../media/image47.png"/><Relationship Id="rId7" Type="http://schemas.openxmlformats.org/officeDocument/2006/relationships/image" Target="../media/image45.png"/><Relationship Id="rId12" Type="http://schemas.openxmlformats.org/officeDocument/2006/relationships/image" Target="../media/image43.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46.png"/><Relationship Id="rId11" Type="http://schemas.openxmlformats.org/officeDocument/2006/relationships/image" Target="../media/image41.png"/><Relationship Id="rId5" Type="http://schemas.openxmlformats.org/officeDocument/2006/relationships/image" Target="../media/image48.png"/><Relationship Id="rId10" Type="http://schemas.openxmlformats.org/officeDocument/2006/relationships/image" Target="../media/image63.png"/><Relationship Id="rId4" Type="http://schemas.openxmlformats.org/officeDocument/2006/relationships/image" Target="../media/image40.png"/><Relationship Id="rId9" Type="http://schemas.openxmlformats.org/officeDocument/2006/relationships/image" Target="../media/image44.png"/><Relationship Id="rId14" Type="http://schemas.openxmlformats.org/officeDocument/2006/relationships/hyperlink" Target="https://fiji.sc/" TargetMode="Externa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5.png"/></Relationships>
</file>

<file path=ppt/slides/_rels/slide32.xml.rels><?xml version="1.0" encoding="UTF-8" standalone="yes"?>
<Relationships xmlns="http://schemas.openxmlformats.org/package/2006/relationships"><Relationship Id="rId2" Type="http://schemas.openxmlformats.org/officeDocument/2006/relationships/image" Target="../media/image66.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image" Target="../media/image68.png"/><Relationship Id="rId7" Type="http://schemas.openxmlformats.org/officeDocument/2006/relationships/hyperlink" Target="https://fiji.sc/" TargetMode="External"/><Relationship Id="rId2" Type="http://schemas.openxmlformats.org/officeDocument/2006/relationships/image" Target="../media/image67.png"/><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image" Target="../media/image70.png"/><Relationship Id="rId4" Type="http://schemas.openxmlformats.org/officeDocument/2006/relationships/image" Target="../media/image69.png"/></Relationships>
</file>

<file path=ppt/slides/_rels/slide34.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image" Target="../media/image68.png"/><Relationship Id="rId7" Type="http://schemas.openxmlformats.org/officeDocument/2006/relationships/hyperlink" Target="https://fiji.sc/" TargetMode="External"/><Relationship Id="rId2" Type="http://schemas.openxmlformats.org/officeDocument/2006/relationships/image" Target="../media/image67.png"/><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image" Target="../media/image70.png"/><Relationship Id="rId4" Type="http://schemas.openxmlformats.org/officeDocument/2006/relationships/image" Target="../media/image69.png"/></Relationships>
</file>

<file path=ppt/slides/_rels/slide35.xml.rels><?xml version="1.0" encoding="UTF-8" standalone="yes"?>
<Relationships xmlns="http://schemas.openxmlformats.org/package/2006/relationships"><Relationship Id="rId3" Type="http://schemas.openxmlformats.org/officeDocument/2006/relationships/image" Target="../media/image64.png"/><Relationship Id="rId7"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hyperlink" Target="https://fiji.sc/"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74.png"/><Relationship Id="rId7" Type="http://schemas.openxmlformats.org/officeDocument/2006/relationships/image" Target="../media/image76.png"/><Relationship Id="rId2" Type="http://schemas.openxmlformats.org/officeDocument/2006/relationships/image" Target="../media/image72.png"/><Relationship Id="rId1" Type="http://schemas.openxmlformats.org/officeDocument/2006/relationships/slideLayout" Target="../slideLayouts/slideLayout2.xml"/><Relationship Id="rId6" Type="http://schemas.openxmlformats.org/officeDocument/2006/relationships/image" Target="../media/image75.png"/><Relationship Id="rId5" Type="http://schemas.openxmlformats.org/officeDocument/2006/relationships/hyperlink" Target="https://fiji.sc/" TargetMode="External"/><Relationship Id="rId4" Type="http://schemas.openxmlformats.org/officeDocument/2006/relationships/image" Target="../media/image64.png"/></Relationships>
</file>

<file path=ppt/slides/_rels/slide37.xml.rels><?xml version="1.0" encoding="UTF-8" standalone="yes"?>
<Relationships xmlns="http://schemas.openxmlformats.org/package/2006/relationships"><Relationship Id="rId8" Type="http://schemas.openxmlformats.org/officeDocument/2006/relationships/image" Target="../media/image82.png"/><Relationship Id="rId13" Type="http://schemas.openxmlformats.org/officeDocument/2006/relationships/image" Target="../media/image87.png"/><Relationship Id="rId3" Type="http://schemas.openxmlformats.org/officeDocument/2006/relationships/image" Target="../media/image77.png"/><Relationship Id="rId7" Type="http://schemas.openxmlformats.org/officeDocument/2006/relationships/image" Target="../media/image81.png"/><Relationship Id="rId12" Type="http://schemas.openxmlformats.org/officeDocument/2006/relationships/image" Target="../media/image86.png"/><Relationship Id="rId2" Type="http://schemas.openxmlformats.org/officeDocument/2006/relationships/image" Target="../media/image69.png"/><Relationship Id="rId1" Type="http://schemas.openxmlformats.org/officeDocument/2006/relationships/slideLayout" Target="../slideLayouts/slideLayout2.xml"/><Relationship Id="rId6" Type="http://schemas.openxmlformats.org/officeDocument/2006/relationships/image" Target="../media/image80.png"/><Relationship Id="rId11" Type="http://schemas.openxmlformats.org/officeDocument/2006/relationships/image" Target="../media/image85.png"/><Relationship Id="rId5" Type="http://schemas.openxmlformats.org/officeDocument/2006/relationships/image" Target="../media/image79.png"/><Relationship Id="rId10" Type="http://schemas.openxmlformats.org/officeDocument/2006/relationships/image" Target="../media/image84.png"/><Relationship Id="rId4" Type="http://schemas.openxmlformats.org/officeDocument/2006/relationships/image" Target="../media/image78.png"/><Relationship Id="rId9" Type="http://schemas.openxmlformats.org/officeDocument/2006/relationships/image" Target="../media/image83.png"/></Relationships>
</file>

<file path=ppt/slides/_rels/slide38.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image" Target="../media/image64.png"/><Relationship Id="rId3" Type="http://schemas.openxmlformats.org/officeDocument/2006/relationships/image" Target="../media/image47.png"/><Relationship Id="rId7" Type="http://schemas.openxmlformats.org/officeDocument/2006/relationships/image" Target="../media/image45.png"/><Relationship Id="rId12" Type="http://schemas.openxmlformats.org/officeDocument/2006/relationships/image" Target="../media/image43.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6.png"/><Relationship Id="rId11" Type="http://schemas.openxmlformats.org/officeDocument/2006/relationships/image" Target="../media/image41.png"/><Relationship Id="rId5" Type="http://schemas.openxmlformats.org/officeDocument/2006/relationships/image" Target="../media/image48.png"/><Relationship Id="rId10" Type="http://schemas.openxmlformats.org/officeDocument/2006/relationships/image" Target="../media/image63.png"/><Relationship Id="rId4" Type="http://schemas.openxmlformats.org/officeDocument/2006/relationships/image" Target="../media/image40.png"/><Relationship Id="rId9" Type="http://schemas.openxmlformats.org/officeDocument/2006/relationships/image" Target="../media/image44.png"/><Relationship Id="rId14" Type="http://schemas.openxmlformats.org/officeDocument/2006/relationships/hyperlink" Target="https://fiji.sc/"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90.png"/><Relationship Id="rId2" Type="http://schemas.microsoft.com/office/2017/06/relationships/model3d" Target="../media/model3d2.glb"/><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1.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gregbenzphotography.com/photography-tips/8-vs-16-bit-depth-photoshop/"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colorful lines and dots&#10;&#10;Description automatically generated">
            <a:extLst>
              <a:ext uri="{FF2B5EF4-FFF2-40B4-BE49-F238E27FC236}">
                <a16:creationId xmlns:a16="http://schemas.microsoft.com/office/drawing/2014/main" id="{6F31ADF9-89B4-FDF9-F256-CB70A1E65528}"/>
              </a:ext>
            </a:extLst>
          </p:cNvPr>
          <p:cNvPicPr>
            <a:picLocks noChangeAspect="1"/>
          </p:cNvPicPr>
          <p:nvPr/>
        </p:nvPicPr>
        <p:blipFill rotWithShape="1">
          <a:blip r:embed="rId3"/>
          <a:srcRect l="18989" t="1537" b="7554"/>
          <a:stretch/>
        </p:blipFill>
        <p:spPr>
          <a:xfrm>
            <a:off x="3523485" y="10"/>
            <a:ext cx="8668512" cy="6857990"/>
          </a:xfrm>
          <a:prstGeom prst="rect">
            <a:avLst/>
          </a:prstGeom>
        </p:spPr>
      </p:pic>
      <p:sp>
        <p:nvSpPr>
          <p:cNvPr id="28" name="Rectangle 27">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7B6491-6C69-58F5-0E41-F04C1CB0CA72}"/>
              </a:ext>
            </a:extLst>
          </p:cNvPr>
          <p:cNvSpPr>
            <a:spLocks noGrp="1"/>
          </p:cNvSpPr>
          <p:nvPr>
            <p:ph type="ctrTitle"/>
          </p:nvPr>
        </p:nvSpPr>
        <p:spPr>
          <a:xfrm>
            <a:off x="258820" y="1057387"/>
            <a:ext cx="3718820" cy="3204134"/>
          </a:xfrm>
        </p:spPr>
        <p:txBody>
          <a:bodyPr anchor="ctr">
            <a:normAutofit/>
          </a:bodyPr>
          <a:lstStyle/>
          <a:p>
            <a:pPr algn="l"/>
            <a:r>
              <a:rPr lang="en-US" sz="4800" b="1" spc="300" dirty="0">
                <a:solidFill>
                  <a:schemeClr val="bg1">
                    <a:lumMod val="85000"/>
                  </a:schemeClr>
                </a:solidFill>
                <a:effectLst>
                  <a:outerShdw blurRad="38100" dist="38100" dir="2700000" algn="tl">
                    <a:srgbClr val="000000">
                      <a:alpha val="43137"/>
                    </a:srgbClr>
                  </a:outerShdw>
                </a:effectLst>
              </a:rPr>
              <a:t>Introduction To Image Analysis</a:t>
            </a:r>
            <a:endParaRPr lang="en-IL" sz="4800" b="1" spc="300" dirty="0">
              <a:solidFill>
                <a:schemeClr val="bg1">
                  <a:lumMod val="85000"/>
                </a:schemeClr>
              </a:solidFill>
              <a:effectLst>
                <a:outerShdw blurRad="38100" dist="38100" dir="2700000" algn="tl">
                  <a:srgbClr val="000000">
                    <a:alpha val="43137"/>
                  </a:srgbClr>
                </a:outerShdw>
              </a:effectLst>
            </a:endParaRPr>
          </a:p>
        </p:txBody>
      </p:sp>
      <p:sp>
        <p:nvSpPr>
          <p:cNvPr id="30" name="Rectangle 2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 name="Rectangle 3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itle 1">
            <a:extLst>
              <a:ext uri="{FF2B5EF4-FFF2-40B4-BE49-F238E27FC236}">
                <a16:creationId xmlns:a16="http://schemas.microsoft.com/office/drawing/2014/main" id="{0707B4D0-BDF7-805D-A031-6CB59F4B2288}"/>
              </a:ext>
            </a:extLst>
          </p:cNvPr>
          <p:cNvSpPr txBox="1">
            <a:spLocks/>
          </p:cNvSpPr>
          <p:nvPr/>
        </p:nvSpPr>
        <p:spPr>
          <a:xfrm>
            <a:off x="0" y="4358438"/>
            <a:ext cx="3977640" cy="81103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000" b="1" spc="300" dirty="0">
                <a:solidFill>
                  <a:schemeClr val="bg1">
                    <a:lumMod val="85000"/>
                  </a:schemeClr>
                </a:solidFill>
              </a:rPr>
              <a:t>Daniel Waiger</a:t>
            </a:r>
          </a:p>
          <a:p>
            <a:r>
              <a:rPr lang="en-US" sz="2000" b="1" spc="300" dirty="0">
                <a:solidFill>
                  <a:schemeClr val="bg1">
                    <a:lumMod val="85000"/>
                  </a:schemeClr>
                </a:solidFill>
              </a:rPr>
              <a:t>HUJI-CSI</a:t>
            </a:r>
            <a:endParaRPr lang="en-IL" sz="2000" b="1" spc="300" dirty="0">
              <a:solidFill>
                <a:schemeClr val="bg1">
                  <a:lumMod val="85000"/>
                </a:schemeClr>
              </a:solidFill>
            </a:endParaRPr>
          </a:p>
        </p:txBody>
      </p:sp>
      <p:pic>
        <p:nvPicPr>
          <p:cNvPr id="8" name="Picture 7" descr="A logo with colorful squares&#10;&#10;Description automatically generated">
            <a:extLst>
              <a:ext uri="{FF2B5EF4-FFF2-40B4-BE49-F238E27FC236}">
                <a16:creationId xmlns:a16="http://schemas.microsoft.com/office/drawing/2014/main" id="{4F15FFC0-8EAB-6470-9655-7E745F50CA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9754" y="5773730"/>
            <a:ext cx="661803" cy="1084270"/>
          </a:xfrm>
          <a:prstGeom prst="rect">
            <a:avLst/>
          </a:prstGeom>
        </p:spPr>
      </p:pic>
      <p:pic>
        <p:nvPicPr>
          <p:cNvPr id="10" name="Picture 9" descr="A colorful leaf on a black background&#10;&#10;Description automatically generated">
            <a:extLst>
              <a:ext uri="{FF2B5EF4-FFF2-40B4-BE49-F238E27FC236}">
                <a16:creationId xmlns:a16="http://schemas.microsoft.com/office/drawing/2014/main" id="{E8B2E1F8-B31E-ECFC-B4EF-ECED6B9158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6268" y="5773730"/>
            <a:ext cx="1084270" cy="1084270"/>
          </a:xfrm>
          <a:prstGeom prst="rect">
            <a:avLst/>
          </a:prstGeom>
        </p:spPr>
      </p:pic>
      <p:pic>
        <p:nvPicPr>
          <p:cNvPr id="12" name="Picture 11" descr="A logo of a company&#10;&#10;Description automatically generated">
            <a:extLst>
              <a:ext uri="{FF2B5EF4-FFF2-40B4-BE49-F238E27FC236}">
                <a16:creationId xmlns:a16="http://schemas.microsoft.com/office/drawing/2014/main" id="{26FB118D-8736-6FC8-414F-15439809D0B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75249" y="5773730"/>
            <a:ext cx="1834150" cy="1084270"/>
          </a:xfrm>
          <a:prstGeom prst="rect">
            <a:avLst/>
          </a:prstGeom>
        </p:spPr>
      </p:pic>
    </p:spTree>
    <p:extLst>
      <p:ext uri="{BB962C8B-B14F-4D97-AF65-F5344CB8AC3E}">
        <p14:creationId xmlns:p14="http://schemas.microsoft.com/office/powerpoint/2010/main" val="21093985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38200" y="669925"/>
            <a:ext cx="4508946" cy="1325563"/>
          </a:xfrm>
        </p:spPr>
        <p:txBody>
          <a:bodyPr anchor="b">
            <a:normAutofit/>
          </a:bodyPr>
          <a:lstStyle/>
          <a:p>
            <a:pPr algn="r"/>
            <a:r>
              <a:rPr lang="en-US" b="1" spc="600">
                <a:solidFill>
                  <a:schemeClr val="bg1"/>
                </a:solidFill>
                <a:effectLst>
                  <a:outerShdw blurRad="38100" dist="38100" dir="2700000" algn="tl">
                    <a:srgbClr val="000000">
                      <a:alpha val="43137"/>
                    </a:srgbClr>
                  </a:outerShdw>
                </a:effectLst>
              </a:rPr>
              <a:t>What is an image?</a:t>
            </a:r>
            <a:endParaRPr lang="en-IL" b="1" spc="600">
              <a:solidFill>
                <a:schemeClr val="bg1"/>
              </a:solidFill>
              <a:effectLst>
                <a:outerShdw blurRad="38100" dist="38100" dir="2700000" algn="tl">
                  <a:srgbClr val="000000">
                    <a:alpha val="43137"/>
                  </a:srgbClr>
                </a:outerShdw>
              </a:effectLst>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F4CF13E-68CF-21D9-D909-CA8EB51A6732}"/>
              </a:ext>
            </a:extLst>
          </p:cNvPr>
          <p:cNvSpPr txBox="1"/>
          <p:nvPr/>
        </p:nvSpPr>
        <p:spPr>
          <a:xfrm>
            <a:off x="6096000" y="1148040"/>
            <a:ext cx="6096000" cy="369332"/>
          </a:xfrm>
          <a:prstGeom prst="rect">
            <a:avLst/>
          </a:prstGeom>
          <a:noFill/>
        </p:spPr>
        <p:txBody>
          <a:bodyPr wrap="square">
            <a:spAutoFit/>
          </a:bodyPr>
          <a:lstStyle/>
          <a:p>
            <a:r>
              <a:rPr lang="en-US" b="0" i="0">
                <a:solidFill>
                  <a:schemeClr val="bg1"/>
                </a:solidFill>
                <a:effectLst/>
                <a:latin typeface="Arial" panose="020B0604020202020204" pitchFamily="34" charset="0"/>
              </a:rPr>
              <a:t>An </a:t>
            </a:r>
            <a:r>
              <a:rPr lang="en-US" b="1" i="0">
                <a:solidFill>
                  <a:schemeClr val="bg1"/>
                </a:solidFill>
                <a:effectLst/>
                <a:latin typeface="Arial" panose="020B0604020202020204" pitchFamily="34" charset="0"/>
              </a:rPr>
              <a:t>image</a:t>
            </a:r>
            <a:r>
              <a:rPr lang="en-US" b="0" i="0">
                <a:solidFill>
                  <a:schemeClr val="bg1"/>
                </a:solidFill>
                <a:effectLst/>
                <a:latin typeface="Arial" panose="020B0604020202020204" pitchFamily="34" charset="0"/>
              </a:rPr>
              <a:t> is a visual representation of something.</a:t>
            </a:r>
            <a:endParaRPr lang="en-IL">
              <a:solidFill>
                <a:schemeClr val="bg1"/>
              </a:solidFill>
            </a:endParaRPr>
          </a:p>
        </p:txBody>
      </p:sp>
      <p:pic>
        <p:nvPicPr>
          <p:cNvPr id="2052" name="Picture 4" descr="undefined">
            <a:extLst>
              <a:ext uri="{FF2B5EF4-FFF2-40B4-BE49-F238E27FC236}">
                <a16:creationId xmlns:a16="http://schemas.microsoft.com/office/drawing/2014/main" id="{3683E893-EED0-5509-05FB-B4C6984BCA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2470" y="2220121"/>
            <a:ext cx="5588000" cy="4191000"/>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0E2C3A9C-C7C8-31B2-B509-968F233567CF}"/>
              </a:ext>
            </a:extLst>
          </p:cNvPr>
          <p:cNvSpPr txBox="1"/>
          <p:nvPr/>
        </p:nvSpPr>
        <p:spPr>
          <a:xfrm>
            <a:off x="126206" y="6188075"/>
            <a:ext cx="5093146" cy="523220"/>
          </a:xfrm>
          <a:prstGeom prst="rect">
            <a:avLst/>
          </a:prstGeom>
          <a:noFill/>
        </p:spPr>
        <p:txBody>
          <a:bodyPr wrap="square">
            <a:spAutoFit/>
          </a:bodyPr>
          <a:lstStyle/>
          <a:p>
            <a:r>
              <a:rPr lang="en-US" sz="1400">
                <a:solidFill>
                  <a:schemeClr val="bg1"/>
                </a:solidFill>
              </a:rPr>
              <a:t>Image. (2023, July 18). In </a:t>
            </a:r>
            <a:r>
              <a:rPr lang="en-US" sz="1400" i="1">
                <a:solidFill>
                  <a:schemeClr val="bg1"/>
                </a:solidFill>
              </a:rPr>
              <a:t>Wikipedia</a:t>
            </a:r>
            <a:r>
              <a:rPr lang="en-US" sz="1400">
                <a:solidFill>
                  <a:schemeClr val="bg1"/>
                </a:solidFill>
              </a:rPr>
              <a:t>. https://en.wikipedia.org/wiki/Image</a:t>
            </a:r>
            <a:endParaRPr lang="en-IL" sz="1400">
              <a:solidFill>
                <a:schemeClr val="bg1"/>
              </a:solidFill>
            </a:endParaRPr>
          </a:p>
        </p:txBody>
      </p:sp>
      <p:sp>
        <p:nvSpPr>
          <p:cNvPr id="20" name="TextBox 19">
            <a:extLst>
              <a:ext uri="{FF2B5EF4-FFF2-40B4-BE49-F238E27FC236}">
                <a16:creationId xmlns:a16="http://schemas.microsoft.com/office/drawing/2014/main" id="{B92C202F-0DB8-51F1-F4D7-AD73913BE267}"/>
              </a:ext>
            </a:extLst>
          </p:cNvPr>
          <p:cNvSpPr txBox="1"/>
          <p:nvPr/>
        </p:nvSpPr>
        <p:spPr>
          <a:xfrm>
            <a:off x="254000" y="3262000"/>
            <a:ext cx="5093146" cy="1569660"/>
          </a:xfrm>
          <a:prstGeom prst="rect">
            <a:avLst/>
          </a:prstGeom>
          <a:noFill/>
        </p:spPr>
        <p:txBody>
          <a:bodyPr wrap="square">
            <a:spAutoFit/>
          </a:bodyPr>
          <a:lstStyle/>
          <a:p>
            <a:r>
              <a:rPr lang="en-US" sz="2400" b="1" dirty="0">
                <a:solidFill>
                  <a:schemeClr val="bg1"/>
                </a:solidFill>
              </a:rPr>
              <a:t>The act of making a 2D image with a mobile phone camera. The display of the mobile phone shows the image being made.</a:t>
            </a:r>
            <a:endParaRPr lang="en-IL" sz="2400" b="1" dirty="0">
              <a:solidFill>
                <a:schemeClr val="bg1"/>
              </a:solidFill>
            </a:endParaRPr>
          </a:p>
        </p:txBody>
      </p:sp>
      <p:pic>
        <p:nvPicPr>
          <p:cNvPr id="4" name="Graphic 3" descr="Angel face with solid fill with solid fill">
            <a:extLst>
              <a:ext uri="{FF2B5EF4-FFF2-40B4-BE49-F238E27FC236}">
                <a16:creationId xmlns:a16="http://schemas.microsoft.com/office/drawing/2014/main" id="{9CD0711F-E15F-5C5A-43E9-7ACFE2FB7FC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15579" y="4522862"/>
            <a:ext cx="914400" cy="914400"/>
          </a:xfrm>
          <a:prstGeom prst="rect">
            <a:avLst/>
          </a:prstGeom>
        </p:spPr>
      </p:pic>
    </p:spTree>
    <p:extLst>
      <p:ext uri="{BB962C8B-B14F-4D97-AF65-F5344CB8AC3E}">
        <p14:creationId xmlns:p14="http://schemas.microsoft.com/office/powerpoint/2010/main" val="3716753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38200" y="669925"/>
            <a:ext cx="4508946" cy="1325563"/>
          </a:xfrm>
        </p:spPr>
        <p:txBody>
          <a:bodyPr anchor="b">
            <a:normAutofit/>
          </a:bodyPr>
          <a:lstStyle/>
          <a:p>
            <a:pPr algn="r"/>
            <a:r>
              <a:rPr lang="en-US" b="1" spc="600">
                <a:solidFill>
                  <a:schemeClr val="bg1"/>
                </a:solidFill>
                <a:effectLst>
                  <a:outerShdw blurRad="38100" dist="38100" dir="2700000" algn="tl">
                    <a:srgbClr val="000000">
                      <a:alpha val="43137"/>
                    </a:srgbClr>
                  </a:outerShdw>
                </a:effectLst>
              </a:rPr>
              <a:t>What is a digital image?</a:t>
            </a:r>
            <a:endParaRPr lang="en-IL">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9E965B1-3292-79CB-FBF9-64574DC5ED59}"/>
              </a:ext>
            </a:extLst>
          </p:cNvPr>
          <p:cNvSpPr>
            <a:spLocks noGrp="1"/>
          </p:cNvSpPr>
          <p:nvPr>
            <p:ph idx="1"/>
          </p:nvPr>
        </p:nvSpPr>
        <p:spPr>
          <a:xfrm>
            <a:off x="249668" y="2324100"/>
            <a:ext cx="5714998" cy="3492500"/>
          </a:xfrm>
        </p:spPr>
        <p:txBody>
          <a:bodyPr>
            <a:normAutofit lnSpcReduction="10000"/>
          </a:bodyPr>
          <a:lstStyle/>
          <a:p>
            <a:pPr marL="0" indent="0">
              <a:lnSpc>
                <a:spcPct val="160000"/>
              </a:lnSpc>
              <a:buNone/>
            </a:pPr>
            <a:r>
              <a:rPr lang="en-US" sz="1600" b="1" i="0">
                <a:solidFill>
                  <a:schemeClr val="bg1"/>
                </a:solidFill>
                <a:effectLst/>
                <a:latin typeface="+mj-lt"/>
              </a:rPr>
              <a:t>A digital image is an </a:t>
            </a:r>
            <a:r>
              <a:rPr lang="en-US" sz="1600" b="1" i="0" u="none" strike="noStrike">
                <a:solidFill>
                  <a:schemeClr val="bg1"/>
                </a:solidFill>
                <a:effectLst/>
                <a:latin typeface="+mj-lt"/>
                <a:hlinkClick r:id="rId2" tooltip="Image">
                  <a:extLst>
                    <a:ext uri="{A12FA001-AC4F-418D-AE19-62706E023703}">
                      <ahyp:hlinkClr xmlns:ahyp="http://schemas.microsoft.com/office/drawing/2018/hyperlinkcolor" val="tx"/>
                    </a:ext>
                  </a:extLst>
                </a:hlinkClick>
              </a:rPr>
              <a:t>image</a:t>
            </a:r>
            <a:r>
              <a:rPr lang="en-US" sz="1600" b="1" i="0">
                <a:solidFill>
                  <a:schemeClr val="bg1"/>
                </a:solidFill>
                <a:effectLst/>
                <a:latin typeface="+mj-lt"/>
              </a:rPr>
              <a:t> composed of </a:t>
            </a:r>
            <a:r>
              <a:rPr lang="en-US" sz="1600" b="1" i="0" u="none" strike="noStrike">
                <a:solidFill>
                  <a:schemeClr val="bg1"/>
                </a:solidFill>
                <a:effectLst/>
                <a:latin typeface="+mj-lt"/>
                <a:hlinkClick r:id="rId3" tooltip="Pixel">
                  <a:extLst>
                    <a:ext uri="{A12FA001-AC4F-418D-AE19-62706E023703}">
                      <ahyp:hlinkClr xmlns:ahyp="http://schemas.microsoft.com/office/drawing/2018/hyperlinkcolor" val="tx"/>
                    </a:ext>
                  </a:extLst>
                </a:hlinkClick>
              </a:rPr>
              <a:t>picture elements</a:t>
            </a:r>
            <a:r>
              <a:rPr lang="en-US" sz="1600" b="1" i="0">
                <a:solidFill>
                  <a:schemeClr val="bg1"/>
                </a:solidFill>
                <a:effectLst/>
                <a:latin typeface="+mj-lt"/>
              </a:rPr>
              <a:t>, also known as </a:t>
            </a:r>
            <a:r>
              <a:rPr lang="en-US" sz="1600" b="1" i="1">
                <a:solidFill>
                  <a:schemeClr val="bg1"/>
                </a:solidFill>
                <a:effectLst/>
                <a:latin typeface="+mj-lt"/>
              </a:rPr>
              <a:t>pixels</a:t>
            </a:r>
            <a:r>
              <a:rPr lang="en-US" sz="1600" b="1" i="0">
                <a:solidFill>
                  <a:schemeClr val="bg1"/>
                </a:solidFill>
                <a:effectLst/>
                <a:latin typeface="+mj-lt"/>
              </a:rPr>
              <a:t>, each with </a:t>
            </a:r>
            <a:r>
              <a:rPr lang="en-US" sz="1600" b="1" i="1" u="none" strike="noStrike">
                <a:solidFill>
                  <a:schemeClr val="bg1"/>
                </a:solidFill>
                <a:effectLst/>
                <a:latin typeface="+mj-lt"/>
                <a:hlinkClick r:id="rId4" tooltip="Natural number">
                  <a:extLst>
                    <a:ext uri="{A12FA001-AC4F-418D-AE19-62706E023703}">
                      <ahyp:hlinkClr xmlns:ahyp="http://schemas.microsoft.com/office/drawing/2018/hyperlinkcolor" val="tx"/>
                    </a:ext>
                  </a:extLst>
                </a:hlinkClick>
              </a:rPr>
              <a:t>finite</a:t>
            </a:r>
            <a:r>
              <a:rPr lang="en-US" sz="1600" b="1" i="0">
                <a:solidFill>
                  <a:schemeClr val="bg1"/>
                </a:solidFill>
                <a:effectLst/>
                <a:latin typeface="+mj-lt"/>
              </a:rPr>
              <a:t>, </a:t>
            </a:r>
            <a:r>
              <a:rPr lang="en-US" sz="1600" b="1" i="1" u="none" strike="noStrike">
                <a:solidFill>
                  <a:schemeClr val="bg1"/>
                </a:solidFill>
                <a:effectLst/>
                <a:latin typeface="+mj-lt"/>
                <a:hlinkClick r:id="rId5" tooltip="Discrete mathematics">
                  <a:extLst>
                    <a:ext uri="{A12FA001-AC4F-418D-AE19-62706E023703}">
                      <ahyp:hlinkClr xmlns:ahyp="http://schemas.microsoft.com/office/drawing/2018/hyperlinkcolor" val="tx"/>
                    </a:ext>
                  </a:extLst>
                </a:hlinkClick>
              </a:rPr>
              <a:t>discrete quantities</a:t>
            </a:r>
            <a:r>
              <a:rPr lang="en-US" sz="1600" b="1" i="0">
                <a:solidFill>
                  <a:schemeClr val="bg1"/>
                </a:solidFill>
                <a:effectLst/>
                <a:latin typeface="+mj-lt"/>
              </a:rPr>
              <a:t> of numeric representation for its </a:t>
            </a:r>
            <a:r>
              <a:rPr lang="en-US" sz="1600" b="1" i="0" u="none" strike="noStrike">
                <a:solidFill>
                  <a:schemeClr val="bg1"/>
                </a:solidFill>
                <a:effectLst/>
                <a:latin typeface="+mj-lt"/>
                <a:hlinkClick r:id="rId6" tooltip="Amplitude">
                  <a:extLst>
                    <a:ext uri="{A12FA001-AC4F-418D-AE19-62706E023703}">
                      <ahyp:hlinkClr xmlns:ahyp="http://schemas.microsoft.com/office/drawing/2018/hyperlinkcolor" val="tx"/>
                    </a:ext>
                  </a:extLst>
                </a:hlinkClick>
              </a:rPr>
              <a:t>intensity</a:t>
            </a:r>
            <a:r>
              <a:rPr lang="en-US" sz="1600" b="1" i="0">
                <a:solidFill>
                  <a:schemeClr val="bg1"/>
                </a:solidFill>
                <a:effectLst/>
                <a:latin typeface="+mj-lt"/>
              </a:rPr>
              <a:t> or </a:t>
            </a:r>
            <a:r>
              <a:rPr lang="en-US" sz="1600" b="1" i="0" u="none" strike="noStrike">
                <a:solidFill>
                  <a:schemeClr val="bg1"/>
                </a:solidFill>
                <a:effectLst/>
                <a:latin typeface="+mj-lt"/>
                <a:hlinkClick r:id="rId7" tooltip="Gray level">
                  <a:extLst>
                    <a:ext uri="{A12FA001-AC4F-418D-AE19-62706E023703}">
                      <ahyp:hlinkClr xmlns:ahyp="http://schemas.microsoft.com/office/drawing/2018/hyperlinkcolor" val="tx"/>
                    </a:ext>
                  </a:extLst>
                </a:hlinkClick>
              </a:rPr>
              <a:t>gray level</a:t>
            </a:r>
            <a:r>
              <a:rPr lang="en-US" sz="1600" b="1" i="0">
                <a:solidFill>
                  <a:schemeClr val="bg1"/>
                </a:solidFill>
                <a:effectLst/>
                <a:latin typeface="+mj-lt"/>
              </a:rPr>
              <a:t> that is output from its </a:t>
            </a:r>
            <a:r>
              <a:rPr lang="en-US" sz="1600" b="1" i="0" u="none" strike="noStrike">
                <a:solidFill>
                  <a:schemeClr val="bg1"/>
                </a:solidFill>
                <a:effectLst/>
                <a:latin typeface="+mj-lt"/>
                <a:hlinkClick r:id="rId8" tooltip="Function (mathematics)">
                  <a:extLst>
                    <a:ext uri="{A12FA001-AC4F-418D-AE19-62706E023703}">
                      <ahyp:hlinkClr xmlns:ahyp="http://schemas.microsoft.com/office/drawing/2018/hyperlinkcolor" val="tx"/>
                    </a:ext>
                  </a:extLst>
                </a:hlinkClick>
              </a:rPr>
              <a:t>two-dimensional functions</a:t>
            </a:r>
            <a:r>
              <a:rPr lang="en-US" sz="1600" b="1" i="0">
                <a:solidFill>
                  <a:schemeClr val="bg1"/>
                </a:solidFill>
                <a:effectLst/>
                <a:latin typeface="+mj-lt"/>
              </a:rPr>
              <a:t> fed as input by its </a:t>
            </a:r>
            <a:r>
              <a:rPr lang="en-US" sz="1600" b="1" i="0" u="none" strike="noStrike">
                <a:solidFill>
                  <a:schemeClr val="bg1"/>
                </a:solidFill>
                <a:effectLst/>
                <a:latin typeface="+mj-lt"/>
                <a:hlinkClick r:id="rId9" tooltip="Spatial coordinates">
                  <a:extLst>
                    <a:ext uri="{A12FA001-AC4F-418D-AE19-62706E023703}">
                      <ahyp:hlinkClr xmlns:ahyp="http://schemas.microsoft.com/office/drawing/2018/hyperlinkcolor" val="tx"/>
                    </a:ext>
                  </a:extLst>
                </a:hlinkClick>
              </a:rPr>
              <a:t>spatial coordinates</a:t>
            </a:r>
            <a:r>
              <a:rPr lang="en-US" sz="1600" b="1" i="0">
                <a:solidFill>
                  <a:schemeClr val="bg1"/>
                </a:solidFill>
                <a:effectLst/>
                <a:latin typeface="+mj-lt"/>
              </a:rPr>
              <a:t> denoted with </a:t>
            </a:r>
            <a:r>
              <a:rPr lang="en-US" sz="1600" b="1" i="1">
                <a:solidFill>
                  <a:schemeClr val="bg1"/>
                </a:solidFill>
                <a:effectLst/>
                <a:latin typeface="+mj-lt"/>
              </a:rPr>
              <a:t>x</a:t>
            </a:r>
            <a:r>
              <a:rPr lang="en-US" sz="1600" b="1" i="0">
                <a:solidFill>
                  <a:schemeClr val="bg1"/>
                </a:solidFill>
                <a:effectLst/>
                <a:latin typeface="+mj-lt"/>
              </a:rPr>
              <a:t>, </a:t>
            </a:r>
            <a:r>
              <a:rPr lang="en-US" sz="1600" b="1" i="1">
                <a:solidFill>
                  <a:schemeClr val="bg1"/>
                </a:solidFill>
                <a:effectLst/>
                <a:latin typeface="+mj-lt"/>
              </a:rPr>
              <a:t>y</a:t>
            </a:r>
            <a:r>
              <a:rPr lang="en-US" sz="1600" b="1" i="0">
                <a:solidFill>
                  <a:schemeClr val="bg1"/>
                </a:solidFill>
                <a:effectLst/>
                <a:latin typeface="+mj-lt"/>
              </a:rPr>
              <a:t> on the x-axis and y-axis, respectively.</a:t>
            </a:r>
            <a:r>
              <a:rPr lang="en-US" sz="1600" b="1" i="0" u="none" strike="noStrike" baseline="30000">
                <a:solidFill>
                  <a:schemeClr val="bg1"/>
                </a:solidFill>
                <a:effectLst/>
                <a:latin typeface="+mj-lt"/>
                <a:hlinkClick r:id="rId10">
                  <a:extLst>
                    <a:ext uri="{A12FA001-AC4F-418D-AE19-62706E023703}">
                      <ahyp:hlinkClr xmlns:ahyp="http://schemas.microsoft.com/office/drawing/2018/hyperlinkcolor" val="tx"/>
                    </a:ext>
                  </a:extLst>
                </a:hlinkClick>
              </a:rPr>
              <a:t>[1]</a:t>
            </a:r>
            <a:r>
              <a:rPr lang="en-US" sz="1600" b="1" i="0">
                <a:solidFill>
                  <a:schemeClr val="bg1"/>
                </a:solidFill>
                <a:effectLst/>
                <a:latin typeface="+mj-lt"/>
              </a:rPr>
              <a:t> Depending on whether the </a:t>
            </a:r>
            <a:r>
              <a:rPr lang="en-US" sz="1600" b="1" i="0" u="none" strike="noStrike">
                <a:solidFill>
                  <a:schemeClr val="bg1"/>
                </a:solidFill>
                <a:effectLst/>
                <a:latin typeface="+mj-lt"/>
                <a:hlinkClick r:id="rId11" tooltip="Image resolution">
                  <a:extLst>
                    <a:ext uri="{A12FA001-AC4F-418D-AE19-62706E023703}">
                      <ahyp:hlinkClr xmlns:ahyp="http://schemas.microsoft.com/office/drawing/2018/hyperlinkcolor" val="tx"/>
                    </a:ext>
                  </a:extLst>
                </a:hlinkClick>
              </a:rPr>
              <a:t>image resolution</a:t>
            </a:r>
            <a:r>
              <a:rPr lang="en-US" sz="1600" b="1" i="0">
                <a:solidFill>
                  <a:schemeClr val="bg1"/>
                </a:solidFill>
                <a:effectLst/>
                <a:latin typeface="+mj-lt"/>
              </a:rPr>
              <a:t> is fixed, it may be of </a:t>
            </a:r>
            <a:r>
              <a:rPr lang="en-US" sz="1600" b="1" i="0" u="none" strike="noStrike">
                <a:solidFill>
                  <a:schemeClr val="bg1"/>
                </a:solidFill>
                <a:effectLst/>
                <a:latin typeface="+mj-lt"/>
                <a:hlinkClick r:id="rId12" tooltip="Vector graphics">
                  <a:extLst>
                    <a:ext uri="{A12FA001-AC4F-418D-AE19-62706E023703}">
                      <ahyp:hlinkClr xmlns:ahyp="http://schemas.microsoft.com/office/drawing/2018/hyperlinkcolor" val="tx"/>
                    </a:ext>
                  </a:extLst>
                </a:hlinkClick>
              </a:rPr>
              <a:t>vector</a:t>
            </a:r>
            <a:r>
              <a:rPr lang="en-US" sz="1600" b="1" i="0">
                <a:solidFill>
                  <a:schemeClr val="bg1"/>
                </a:solidFill>
                <a:effectLst/>
                <a:latin typeface="+mj-lt"/>
              </a:rPr>
              <a:t> or </a:t>
            </a:r>
            <a:r>
              <a:rPr lang="en-US" sz="1600" b="1" i="0" u="none" strike="noStrike">
                <a:solidFill>
                  <a:schemeClr val="bg1"/>
                </a:solidFill>
                <a:effectLst/>
                <a:latin typeface="+mj-lt"/>
                <a:hlinkClick r:id="rId13" tooltip="Raster graphics">
                  <a:extLst>
                    <a:ext uri="{A12FA001-AC4F-418D-AE19-62706E023703}">
                      <ahyp:hlinkClr xmlns:ahyp="http://schemas.microsoft.com/office/drawing/2018/hyperlinkcolor" val="tx"/>
                    </a:ext>
                  </a:extLst>
                </a:hlinkClick>
              </a:rPr>
              <a:t>raster</a:t>
            </a:r>
            <a:r>
              <a:rPr lang="en-US" sz="1600" b="1" i="0">
                <a:solidFill>
                  <a:schemeClr val="bg1"/>
                </a:solidFill>
                <a:effectLst/>
                <a:latin typeface="+mj-lt"/>
              </a:rPr>
              <a:t> type. By itself, the term "digital image" usually refers to </a:t>
            </a:r>
            <a:r>
              <a:rPr lang="en-US" sz="1600" b="1" i="0" u="none" strike="noStrike">
                <a:solidFill>
                  <a:schemeClr val="bg1"/>
                </a:solidFill>
                <a:effectLst/>
                <a:latin typeface="+mj-lt"/>
                <a:hlinkClick r:id="rId13" tooltip="Raster graphics">
                  <a:extLst>
                    <a:ext uri="{A12FA001-AC4F-418D-AE19-62706E023703}">
                      <ahyp:hlinkClr xmlns:ahyp="http://schemas.microsoft.com/office/drawing/2018/hyperlinkcolor" val="tx"/>
                    </a:ext>
                  </a:extLst>
                </a:hlinkClick>
              </a:rPr>
              <a:t>raster images</a:t>
            </a:r>
            <a:r>
              <a:rPr lang="en-US" sz="1600" b="1" i="0">
                <a:solidFill>
                  <a:schemeClr val="bg1"/>
                </a:solidFill>
                <a:effectLst/>
                <a:latin typeface="+mj-lt"/>
              </a:rPr>
              <a:t> or </a:t>
            </a:r>
            <a:r>
              <a:rPr lang="en-US" sz="1600" b="1" i="0" u="none" strike="noStrike">
                <a:solidFill>
                  <a:schemeClr val="bg1"/>
                </a:solidFill>
                <a:effectLst/>
                <a:latin typeface="+mj-lt"/>
                <a:hlinkClick r:id="rId14" tooltip="Bitmap">
                  <a:extLst>
                    <a:ext uri="{A12FA001-AC4F-418D-AE19-62706E023703}">
                      <ahyp:hlinkClr xmlns:ahyp="http://schemas.microsoft.com/office/drawing/2018/hyperlinkcolor" val="tx"/>
                    </a:ext>
                  </a:extLst>
                </a:hlinkClick>
              </a:rPr>
              <a:t>bitmapped</a:t>
            </a:r>
            <a:r>
              <a:rPr lang="en-US" sz="1600" b="1" i="0">
                <a:solidFill>
                  <a:schemeClr val="bg1"/>
                </a:solidFill>
                <a:effectLst/>
                <a:latin typeface="+mj-lt"/>
              </a:rPr>
              <a:t> images (as opposed to </a:t>
            </a:r>
            <a:r>
              <a:rPr lang="en-US" sz="1600" b="1" i="0" u="none" strike="noStrike">
                <a:solidFill>
                  <a:schemeClr val="bg1"/>
                </a:solidFill>
                <a:effectLst/>
                <a:latin typeface="+mj-lt"/>
                <a:hlinkClick r:id="rId12" tooltip="Vector graphics">
                  <a:extLst>
                    <a:ext uri="{A12FA001-AC4F-418D-AE19-62706E023703}">
                      <ahyp:hlinkClr xmlns:ahyp="http://schemas.microsoft.com/office/drawing/2018/hyperlinkcolor" val="tx"/>
                    </a:ext>
                  </a:extLst>
                </a:hlinkClick>
              </a:rPr>
              <a:t>vector images</a:t>
            </a:r>
            <a:r>
              <a:rPr lang="en-US" sz="1600" b="1" i="0">
                <a:solidFill>
                  <a:schemeClr val="bg1"/>
                </a:solidFill>
                <a:effectLst/>
                <a:latin typeface="+mj-lt"/>
              </a:rPr>
              <a:t>).</a:t>
            </a:r>
            <a:r>
              <a:rPr lang="en-US" sz="1600" b="1" i="0" baseline="30000">
                <a:solidFill>
                  <a:schemeClr val="bg1"/>
                </a:solidFill>
                <a:effectLst/>
                <a:latin typeface="+mj-lt"/>
              </a:rPr>
              <a:t>[</a:t>
            </a:r>
            <a:r>
              <a:rPr lang="en-US" sz="1600" b="1" i="1" u="none" strike="noStrike" baseline="30000">
                <a:solidFill>
                  <a:schemeClr val="bg1"/>
                </a:solidFill>
                <a:effectLst/>
                <a:latin typeface="+mj-lt"/>
                <a:hlinkClick r:id="rId15" tooltip="Wikipedia:Citation needed">
                  <a:extLst>
                    <a:ext uri="{A12FA001-AC4F-418D-AE19-62706E023703}">
                      <ahyp:hlinkClr xmlns:ahyp="http://schemas.microsoft.com/office/drawing/2018/hyperlinkcolor" val="tx"/>
                    </a:ext>
                  </a:extLst>
                </a:hlinkClick>
              </a:rPr>
              <a:t>citation needed</a:t>
            </a:r>
            <a:r>
              <a:rPr lang="en-US" sz="1600" b="1" i="0" baseline="30000">
                <a:solidFill>
                  <a:schemeClr val="bg1"/>
                </a:solidFill>
                <a:effectLst/>
                <a:latin typeface="+mj-lt"/>
              </a:rPr>
              <a:t>]</a:t>
            </a:r>
            <a:endParaRPr lang="en-IL" sz="1600" b="1">
              <a:solidFill>
                <a:schemeClr val="bg1"/>
              </a:solidFill>
              <a:latin typeface="+mj-lt"/>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C363E3C2-549F-E47E-5DFB-82085D504B9C}"/>
              </a:ext>
            </a:extLst>
          </p:cNvPr>
          <p:cNvSpPr txBox="1"/>
          <p:nvPr/>
        </p:nvSpPr>
        <p:spPr>
          <a:xfrm>
            <a:off x="126206" y="6188075"/>
            <a:ext cx="6096000" cy="523220"/>
          </a:xfrm>
          <a:prstGeom prst="rect">
            <a:avLst/>
          </a:prstGeom>
          <a:noFill/>
        </p:spPr>
        <p:txBody>
          <a:bodyPr wrap="square">
            <a:spAutoFit/>
          </a:bodyPr>
          <a:lstStyle/>
          <a:p>
            <a:r>
              <a:rPr lang="de-DE" sz="1400">
                <a:solidFill>
                  <a:schemeClr val="bg1"/>
                </a:solidFill>
              </a:rPr>
              <a:t>Digital image. (2023, June 30). In </a:t>
            </a:r>
            <a:r>
              <a:rPr lang="de-DE" sz="1400" i="1">
                <a:solidFill>
                  <a:schemeClr val="bg1"/>
                </a:solidFill>
              </a:rPr>
              <a:t>Wikipedia</a:t>
            </a:r>
            <a:r>
              <a:rPr lang="de-DE" sz="1400">
                <a:solidFill>
                  <a:schemeClr val="bg1"/>
                </a:solidFill>
              </a:rPr>
              <a:t>. https://en.wikipedia.org/wiki/Digital_image</a:t>
            </a:r>
            <a:endParaRPr lang="en-IL" sz="1400">
              <a:solidFill>
                <a:schemeClr val="bg1"/>
              </a:solidFill>
            </a:endParaRPr>
          </a:p>
        </p:txBody>
      </p:sp>
      <p:pic>
        <p:nvPicPr>
          <p:cNvPr id="15" name="Picture 14">
            <a:extLst>
              <a:ext uri="{FF2B5EF4-FFF2-40B4-BE49-F238E27FC236}">
                <a16:creationId xmlns:a16="http://schemas.microsoft.com/office/drawing/2014/main" id="{E1C84AC7-2EFA-DE82-4469-872B46E2212E}"/>
              </a:ext>
            </a:extLst>
          </p:cNvPr>
          <p:cNvPicPr>
            <a:picLocks noChangeAspect="1"/>
          </p:cNvPicPr>
          <p:nvPr/>
        </p:nvPicPr>
        <p:blipFill>
          <a:blip r:embed="rId16"/>
          <a:stretch>
            <a:fillRect/>
          </a:stretch>
        </p:blipFill>
        <p:spPr>
          <a:xfrm>
            <a:off x="5982100" y="1500745"/>
            <a:ext cx="5714998" cy="4910840"/>
          </a:xfrm>
          <a:prstGeom prst="rect">
            <a:avLst/>
          </a:prstGeom>
        </p:spPr>
      </p:pic>
    </p:spTree>
    <p:extLst>
      <p:ext uri="{BB962C8B-B14F-4D97-AF65-F5344CB8AC3E}">
        <p14:creationId xmlns:p14="http://schemas.microsoft.com/office/powerpoint/2010/main" val="35098152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38200" y="669925"/>
            <a:ext cx="4508946" cy="1325563"/>
          </a:xfrm>
        </p:spPr>
        <p:txBody>
          <a:bodyPr anchor="b">
            <a:normAutofit/>
          </a:bodyPr>
          <a:lstStyle/>
          <a:p>
            <a:pPr algn="r"/>
            <a:r>
              <a:rPr lang="en-US" b="1" spc="600">
                <a:solidFill>
                  <a:schemeClr val="bg1"/>
                </a:solidFill>
                <a:effectLst>
                  <a:outerShdw blurRad="38100" dist="38100" dir="2700000" algn="tl">
                    <a:srgbClr val="000000">
                      <a:alpha val="43137"/>
                    </a:srgbClr>
                  </a:outerShdw>
                </a:effectLst>
              </a:rPr>
              <a:t>What is a digital image?</a:t>
            </a:r>
            <a:endParaRPr lang="en-IL">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9E965B1-3292-79CB-FBF9-64574DC5ED59}"/>
              </a:ext>
            </a:extLst>
          </p:cNvPr>
          <p:cNvSpPr>
            <a:spLocks noGrp="1"/>
          </p:cNvSpPr>
          <p:nvPr>
            <p:ph idx="1"/>
          </p:nvPr>
        </p:nvSpPr>
        <p:spPr>
          <a:xfrm>
            <a:off x="1392667" y="2398957"/>
            <a:ext cx="9406666" cy="3526144"/>
          </a:xfrm>
        </p:spPr>
        <p:txBody>
          <a:bodyPr>
            <a:normAutofit/>
          </a:bodyPr>
          <a:lstStyle/>
          <a:p>
            <a:endParaRPr lang="en-IL" sz="200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A2E07693-454F-F238-17ED-0A7931B0E264}"/>
              </a:ext>
            </a:extLst>
          </p:cNvPr>
          <p:cNvPicPr>
            <a:picLocks noChangeAspect="1"/>
          </p:cNvPicPr>
          <p:nvPr/>
        </p:nvPicPr>
        <p:blipFill>
          <a:blip r:embed="rId2"/>
          <a:stretch>
            <a:fillRect/>
          </a:stretch>
        </p:blipFill>
        <p:spPr>
          <a:xfrm>
            <a:off x="709847" y="2314349"/>
            <a:ext cx="10772308" cy="3694566"/>
          </a:xfrm>
          <a:prstGeom prst="rect">
            <a:avLst/>
          </a:prstGeom>
        </p:spPr>
      </p:pic>
      <p:sp>
        <p:nvSpPr>
          <p:cNvPr id="5" name="TextBox 4">
            <a:extLst>
              <a:ext uri="{FF2B5EF4-FFF2-40B4-BE49-F238E27FC236}">
                <a16:creationId xmlns:a16="http://schemas.microsoft.com/office/drawing/2014/main" id="{560A2F42-FEEB-CC89-2FD0-D3D99713B68D}"/>
              </a:ext>
            </a:extLst>
          </p:cNvPr>
          <p:cNvSpPr txBox="1"/>
          <p:nvPr/>
        </p:nvSpPr>
        <p:spPr>
          <a:xfrm>
            <a:off x="126206" y="6373475"/>
            <a:ext cx="9407525" cy="369332"/>
          </a:xfrm>
          <a:prstGeom prst="rect">
            <a:avLst/>
          </a:prstGeom>
          <a:noFill/>
        </p:spPr>
        <p:txBody>
          <a:bodyPr wrap="square">
            <a:spAutoFit/>
          </a:bodyPr>
          <a:lstStyle/>
          <a:p>
            <a:r>
              <a:rPr lang="en-US">
                <a:hlinkClick r:id="rId3"/>
              </a:rPr>
              <a:t>Images &amp; pixels — Introduction to Bioimage Analysis (bioimagebook.github.io)</a:t>
            </a:r>
            <a:r>
              <a:rPr lang="en-US"/>
              <a:t> </a:t>
            </a:r>
            <a:r>
              <a:rPr lang="en-US">
                <a:solidFill>
                  <a:schemeClr val="bg1"/>
                </a:solidFill>
              </a:rPr>
              <a:t>-</a:t>
            </a:r>
            <a:r>
              <a:rPr lang="en-US"/>
              <a:t> </a:t>
            </a:r>
            <a:r>
              <a:rPr lang="en-US" b="0" i="0">
                <a:solidFill>
                  <a:srgbClr val="CECECE"/>
                </a:solidFill>
                <a:effectLst/>
                <a:latin typeface="-apple-system"/>
              </a:rPr>
              <a:t>By Pete Bankhead</a:t>
            </a:r>
            <a:endParaRPr lang="en-IL"/>
          </a:p>
        </p:txBody>
      </p:sp>
    </p:spTree>
    <p:extLst>
      <p:ext uri="{BB962C8B-B14F-4D97-AF65-F5344CB8AC3E}">
        <p14:creationId xmlns:p14="http://schemas.microsoft.com/office/powerpoint/2010/main" val="4243376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38200" y="669925"/>
            <a:ext cx="4508946" cy="1325563"/>
          </a:xfrm>
        </p:spPr>
        <p:txBody>
          <a:bodyPr anchor="b">
            <a:normAutofit fontScale="90000"/>
          </a:bodyPr>
          <a:lstStyle/>
          <a:p>
            <a:pPr algn="r"/>
            <a:r>
              <a:rPr lang="en-US" b="1" spc="600">
                <a:solidFill>
                  <a:schemeClr val="bg1"/>
                </a:solidFill>
                <a:effectLst>
                  <a:outerShdw blurRad="38100" dist="38100" dir="2700000" algn="tl">
                    <a:srgbClr val="000000">
                      <a:alpha val="43137"/>
                    </a:srgbClr>
                  </a:outerShdw>
                </a:effectLst>
              </a:rPr>
              <a:t>What is a digital image?</a:t>
            </a:r>
            <a:br>
              <a:rPr lang="en-US" b="1" spc="600">
                <a:solidFill>
                  <a:schemeClr val="bg1"/>
                </a:solidFill>
                <a:effectLst>
                  <a:outerShdw blurRad="38100" dist="38100" dir="2700000" algn="tl">
                    <a:srgbClr val="000000">
                      <a:alpha val="43137"/>
                    </a:srgbClr>
                  </a:outerShdw>
                </a:effectLst>
              </a:rPr>
            </a:br>
            <a:r>
              <a:rPr lang="en-US" b="1" spc="600">
                <a:solidFill>
                  <a:schemeClr val="bg1"/>
                </a:solidFill>
                <a:effectLst>
                  <a:outerShdw blurRad="38100" dist="38100" dir="2700000" algn="tl">
                    <a:srgbClr val="000000">
                      <a:alpha val="43137"/>
                    </a:srgbClr>
                  </a:outerShdw>
                </a:effectLst>
              </a:rPr>
              <a:t>Histograms</a:t>
            </a:r>
            <a:endParaRPr lang="en-IL">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 screen&#10;&#10;Description automatically generated">
            <a:extLst>
              <a:ext uri="{FF2B5EF4-FFF2-40B4-BE49-F238E27FC236}">
                <a16:creationId xmlns:a16="http://schemas.microsoft.com/office/drawing/2014/main" id="{CB8A6BDC-0414-3B40-2E52-6996D09613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206" y="2057193"/>
            <a:ext cx="3479921" cy="2344160"/>
          </a:xfrm>
          <a:prstGeom prst="rect">
            <a:avLst/>
          </a:prstGeom>
        </p:spPr>
      </p:pic>
      <p:pic>
        <p:nvPicPr>
          <p:cNvPr id="11" name="Picture 10" descr="A screenshot of a computer screen&#10;&#10;Description automatically generated">
            <a:extLst>
              <a:ext uri="{FF2B5EF4-FFF2-40B4-BE49-F238E27FC236}">
                <a16:creationId xmlns:a16="http://schemas.microsoft.com/office/drawing/2014/main" id="{7FD56179-F73E-CD10-C181-58C3DCBC0F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57525" y="2057193"/>
            <a:ext cx="2418395" cy="2486152"/>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3149F944-0C30-5A35-3FC1-751DDD4D43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12710" y="4161086"/>
            <a:ext cx="2418395" cy="2486152"/>
          </a:xfrm>
          <a:prstGeom prst="rect">
            <a:avLst/>
          </a:prstGeom>
        </p:spPr>
      </p:pic>
      <p:pic>
        <p:nvPicPr>
          <p:cNvPr id="16" name="Picture 15" descr="A screenshot of a computer&#10;&#10;Description automatically generated">
            <a:extLst>
              <a:ext uri="{FF2B5EF4-FFF2-40B4-BE49-F238E27FC236}">
                <a16:creationId xmlns:a16="http://schemas.microsoft.com/office/drawing/2014/main" id="{B684810F-F3E7-389C-7CBB-818EB1473B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06127" y="4161086"/>
            <a:ext cx="3479921" cy="2344160"/>
          </a:xfrm>
          <a:prstGeom prst="rect">
            <a:avLst/>
          </a:prstGeom>
        </p:spPr>
      </p:pic>
      <p:sp>
        <p:nvSpPr>
          <p:cNvPr id="17" name="TextBox 16">
            <a:extLst>
              <a:ext uri="{FF2B5EF4-FFF2-40B4-BE49-F238E27FC236}">
                <a16:creationId xmlns:a16="http://schemas.microsoft.com/office/drawing/2014/main" id="{15FA927F-5A90-434C-39BD-06D8B0590620}"/>
              </a:ext>
            </a:extLst>
          </p:cNvPr>
          <p:cNvSpPr txBox="1"/>
          <p:nvPr/>
        </p:nvSpPr>
        <p:spPr>
          <a:xfrm>
            <a:off x="278762" y="4896330"/>
            <a:ext cx="3174809" cy="1015663"/>
          </a:xfrm>
          <a:prstGeom prst="rect">
            <a:avLst/>
          </a:prstGeom>
          <a:noFill/>
        </p:spPr>
        <p:txBody>
          <a:bodyPr wrap="square" rtlCol="1">
            <a:spAutoFit/>
          </a:bodyPr>
          <a:lstStyle/>
          <a:p>
            <a:r>
              <a:rPr lang="en-US" sz="2000" b="1">
                <a:solidFill>
                  <a:schemeClr val="bg1"/>
                </a:solidFill>
                <a:effectLst>
                  <a:outerShdw blurRad="38100" dist="38100" dir="2700000" algn="tl">
                    <a:srgbClr val="000000">
                      <a:alpha val="43137"/>
                    </a:srgbClr>
                  </a:outerShdw>
                </a:effectLst>
              </a:rPr>
              <a:t>We can also invert the LUT, and emphasize desired objects.</a:t>
            </a:r>
            <a:endParaRPr lang="he-IL" sz="2000" b="1">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767040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38200" y="669925"/>
            <a:ext cx="4508946" cy="1325563"/>
          </a:xfrm>
        </p:spPr>
        <p:txBody>
          <a:bodyPr anchor="b">
            <a:normAutofit fontScale="90000"/>
          </a:bodyPr>
          <a:lstStyle/>
          <a:p>
            <a:pPr algn="r"/>
            <a:r>
              <a:rPr lang="en-US" b="1" spc="600">
                <a:solidFill>
                  <a:schemeClr val="bg1"/>
                </a:solidFill>
                <a:effectLst>
                  <a:outerShdw blurRad="38100" dist="38100" dir="2700000" algn="tl">
                    <a:srgbClr val="000000">
                      <a:alpha val="43137"/>
                    </a:srgbClr>
                  </a:outerShdw>
                </a:effectLst>
              </a:rPr>
              <a:t>What is a digital image?</a:t>
            </a:r>
            <a:br>
              <a:rPr lang="en-US" b="1" spc="600">
                <a:solidFill>
                  <a:schemeClr val="bg1"/>
                </a:solidFill>
                <a:effectLst>
                  <a:outerShdw blurRad="38100" dist="38100" dir="2700000" algn="tl">
                    <a:srgbClr val="000000">
                      <a:alpha val="43137"/>
                    </a:srgbClr>
                  </a:outerShdw>
                </a:effectLst>
              </a:rPr>
            </a:br>
            <a:r>
              <a:rPr lang="en-US" b="1" spc="600">
                <a:solidFill>
                  <a:schemeClr val="bg1"/>
                </a:solidFill>
                <a:effectLst>
                  <a:outerShdw blurRad="38100" dist="38100" dir="2700000" algn="tl">
                    <a:srgbClr val="000000">
                      <a:alpha val="43137"/>
                    </a:srgbClr>
                  </a:outerShdw>
                </a:effectLst>
              </a:rPr>
              <a:t>Histograms</a:t>
            </a:r>
            <a:endParaRPr lang="en-IL">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up of a graph&#10;&#10;Description automatically generated">
            <a:extLst>
              <a:ext uri="{FF2B5EF4-FFF2-40B4-BE49-F238E27FC236}">
                <a16:creationId xmlns:a16="http://schemas.microsoft.com/office/drawing/2014/main" id="{D3B32ED9-C9DC-0FA3-3D24-4B8AAC4EB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4816" y="2110681"/>
            <a:ext cx="6602368" cy="4367978"/>
          </a:xfrm>
          <a:prstGeom prst="rect">
            <a:avLst/>
          </a:prstGeom>
        </p:spPr>
      </p:pic>
      <p:sp>
        <p:nvSpPr>
          <p:cNvPr id="6" name="Rectangle 5">
            <a:extLst>
              <a:ext uri="{FF2B5EF4-FFF2-40B4-BE49-F238E27FC236}">
                <a16:creationId xmlns:a16="http://schemas.microsoft.com/office/drawing/2014/main" id="{15D18B4A-ED3E-4E1C-503A-4CA9E163FF37}"/>
              </a:ext>
            </a:extLst>
          </p:cNvPr>
          <p:cNvSpPr/>
          <p:nvPr/>
        </p:nvSpPr>
        <p:spPr>
          <a:xfrm>
            <a:off x="2794816" y="2108142"/>
            <a:ext cx="6602368" cy="2025426"/>
          </a:xfrm>
          <a:prstGeom prst="rect">
            <a:avLst/>
          </a:prstGeom>
          <a:gradFill flip="none" rotWithShape="1">
            <a:gsLst>
              <a:gs pos="0">
                <a:schemeClr val="dk1">
                  <a:tint val="66000"/>
                  <a:satMod val="160000"/>
                  <a:alpha val="85000"/>
                </a:schemeClr>
              </a:gs>
              <a:gs pos="50000">
                <a:schemeClr val="dk1">
                  <a:tint val="44500"/>
                  <a:satMod val="160000"/>
                </a:schemeClr>
              </a:gs>
              <a:gs pos="100000">
                <a:schemeClr val="dk1">
                  <a:tint val="23500"/>
                  <a:satMod val="160000"/>
                </a:schemeClr>
              </a:gs>
            </a:gsLst>
            <a:path path="rect">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r>
              <a:rPr lang="en-US" sz="2800" b="1">
                <a:solidFill>
                  <a:schemeClr val="bg2">
                    <a:lumMod val="75000"/>
                  </a:schemeClr>
                </a:solidFill>
                <a:effectLst>
                  <a:outerShdw blurRad="38100" dist="38100" dir="2700000" algn="tl">
                    <a:srgbClr val="000000">
                      <a:alpha val="43137"/>
                    </a:srgbClr>
                  </a:outerShdw>
                </a:effectLst>
              </a:rPr>
              <a:t>If two images have identical histograms and summary statistics (mean, min, max, standard deviation), does this prove that the images are identical?</a:t>
            </a:r>
            <a:endParaRPr lang="he-IL" sz="2800" b="1">
              <a:solidFill>
                <a:schemeClr val="bg2">
                  <a:lumMod val="75000"/>
                </a:schemeClr>
              </a:solidFill>
              <a:effectLst>
                <a:outerShdw blurRad="38100" dist="38100" dir="2700000" algn="tl">
                  <a:srgbClr val="000000">
                    <a:alpha val="43137"/>
                  </a:srgbClr>
                </a:outerShdw>
              </a:effectLst>
            </a:endParaRPr>
          </a:p>
        </p:txBody>
      </p:sp>
      <p:sp>
        <p:nvSpPr>
          <p:cNvPr id="13" name="TextBox 12">
            <a:extLst>
              <a:ext uri="{FF2B5EF4-FFF2-40B4-BE49-F238E27FC236}">
                <a16:creationId xmlns:a16="http://schemas.microsoft.com/office/drawing/2014/main" id="{15724594-88DC-68CA-4126-D9A82DF7E956}"/>
              </a:ext>
            </a:extLst>
          </p:cNvPr>
          <p:cNvSpPr txBox="1"/>
          <p:nvPr/>
        </p:nvSpPr>
        <p:spPr>
          <a:xfrm>
            <a:off x="74334" y="6481198"/>
            <a:ext cx="5440964" cy="261610"/>
          </a:xfrm>
          <a:prstGeom prst="rect">
            <a:avLst/>
          </a:prstGeom>
          <a:noFill/>
        </p:spPr>
        <p:txBody>
          <a:bodyPr wrap="square">
            <a:spAutoFit/>
          </a:bodyPr>
          <a:lstStyle/>
          <a:p>
            <a:pPr algn="ctr"/>
            <a:r>
              <a:rPr lang="he-IL" sz="1100">
                <a:solidFill>
                  <a:schemeClr val="bg1"/>
                </a:solidFill>
              </a:rPr>
              <a:t>https://bioimagebook.github.io/chapters/1-concepts/2-measurements/measurements.html</a:t>
            </a:r>
          </a:p>
        </p:txBody>
      </p:sp>
    </p:spTree>
    <p:extLst>
      <p:ext uri="{BB962C8B-B14F-4D97-AF65-F5344CB8AC3E}">
        <p14:creationId xmlns:p14="http://schemas.microsoft.com/office/powerpoint/2010/main" val="2477737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38200" y="669925"/>
            <a:ext cx="4508946" cy="1325563"/>
          </a:xfrm>
        </p:spPr>
        <p:txBody>
          <a:bodyPr anchor="b">
            <a:normAutofit fontScale="90000"/>
          </a:bodyPr>
          <a:lstStyle/>
          <a:p>
            <a:pPr algn="r"/>
            <a:r>
              <a:rPr lang="en-US" b="1" spc="600">
                <a:solidFill>
                  <a:schemeClr val="bg1"/>
                </a:solidFill>
                <a:effectLst>
                  <a:outerShdw blurRad="38100" dist="38100" dir="2700000" algn="tl">
                    <a:srgbClr val="000000">
                      <a:alpha val="43137"/>
                    </a:srgbClr>
                  </a:outerShdw>
                </a:effectLst>
              </a:rPr>
              <a:t>Histograms - a tool to find objects</a:t>
            </a:r>
            <a:endParaRPr lang="en-IL">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 name="Picture 48" descr="A screenshot of a computer screen&#10;&#10;Description automatically generated">
            <a:extLst>
              <a:ext uri="{FF2B5EF4-FFF2-40B4-BE49-F238E27FC236}">
                <a16:creationId xmlns:a16="http://schemas.microsoft.com/office/drawing/2014/main" id="{1BE4B4F4-F199-E68E-751F-00BAE5472F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7422" y="4396923"/>
            <a:ext cx="3308944" cy="2228985"/>
          </a:xfrm>
          <a:prstGeom prst="rect">
            <a:avLst/>
          </a:prstGeom>
        </p:spPr>
      </p:pic>
      <p:pic>
        <p:nvPicPr>
          <p:cNvPr id="53" name="Picture 52" descr="A screenshot of a computer screen&#10;&#10;Description automatically generated">
            <a:extLst>
              <a:ext uri="{FF2B5EF4-FFF2-40B4-BE49-F238E27FC236}">
                <a16:creationId xmlns:a16="http://schemas.microsoft.com/office/drawing/2014/main" id="{FC64FAC2-B7E7-E31A-CF5F-547C24D09D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2810" y="2060004"/>
            <a:ext cx="3298168" cy="2221726"/>
          </a:xfrm>
          <a:prstGeom prst="rect">
            <a:avLst/>
          </a:prstGeom>
        </p:spPr>
      </p:pic>
      <p:grpSp>
        <p:nvGrpSpPr>
          <p:cNvPr id="5" name="Group 4">
            <a:extLst>
              <a:ext uri="{FF2B5EF4-FFF2-40B4-BE49-F238E27FC236}">
                <a16:creationId xmlns:a16="http://schemas.microsoft.com/office/drawing/2014/main" id="{D841BB9D-06CB-F101-927D-E51CEF0FA99C}"/>
              </a:ext>
            </a:extLst>
          </p:cNvPr>
          <p:cNvGrpSpPr/>
          <p:nvPr/>
        </p:nvGrpSpPr>
        <p:grpSpPr>
          <a:xfrm>
            <a:off x="7444158" y="496256"/>
            <a:ext cx="3052964" cy="2740221"/>
            <a:chOff x="4126312" y="2300142"/>
            <a:chExt cx="2392370" cy="2147298"/>
          </a:xfrm>
        </p:grpSpPr>
        <p:pic>
          <p:nvPicPr>
            <p:cNvPr id="51" name="Picture 50" descr="A screenshot of a computer&#10;&#10;Description automatically generated">
              <a:extLst>
                <a:ext uri="{FF2B5EF4-FFF2-40B4-BE49-F238E27FC236}">
                  <a16:creationId xmlns:a16="http://schemas.microsoft.com/office/drawing/2014/main" id="{6092563A-4946-3341-761F-5C1DA85F94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26312" y="2300142"/>
              <a:ext cx="2392370" cy="2147298"/>
            </a:xfrm>
            <a:prstGeom prst="rect">
              <a:avLst/>
            </a:prstGeom>
          </p:spPr>
        </p:pic>
        <p:sp>
          <p:nvSpPr>
            <p:cNvPr id="3" name="Rectangle 2">
              <a:extLst>
                <a:ext uri="{FF2B5EF4-FFF2-40B4-BE49-F238E27FC236}">
                  <a16:creationId xmlns:a16="http://schemas.microsoft.com/office/drawing/2014/main" id="{90B75586-4033-5B27-151D-502343297D9E}"/>
                </a:ext>
              </a:extLst>
            </p:cNvPr>
            <p:cNvSpPr/>
            <p:nvPr/>
          </p:nvSpPr>
          <p:spPr>
            <a:xfrm>
              <a:off x="4357208" y="3817160"/>
              <a:ext cx="989938" cy="196381"/>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grpSp>
      <p:grpSp>
        <p:nvGrpSpPr>
          <p:cNvPr id="6" name="Group 5">
            <a:extLst>
              <a:ext uri="{FF2B5EF4-FFF2-40B4-BE49-F238E27FC236}">
                <a16:creationId xmlns:a16="http://schemas.microsoft.com/office/drawing/2014/main" id="{4009F38E-B7CB-E865-6BE3-C093EBA9D7A6}"/>
              </a:ext>
            </a:extLst>
          </p:cNvPr>
          <p:cNvGrpSpPr/>
          <p:nvPr/>
        </p:nvGrpSpPr>
        <p:grpSpPr>
          <a:xfrm>
            <a:off x="7475613" y="3916496"/>
            <a:ext cx="3052964" cy="2740221"/>
            <a:chOff x="4127499" y="4509419"/>
            <a:chExt cx="2392370" cy="2147298"/>
          </a:xfrm>
        </p:grpSpPr>
        <p:pic>
          <p:nvPicPr>
            <p:cNvPr id="47" name="Picture 46" descr="A screenshot of a computer&#10;&#10;Description automatically generated">
              <a:extLst>
                <a:ext uri="{FF2B5EF4-FFF2-40B4-BE49-F238E27FC236}">
                  <a16:creationId xmlns:a16="http://schemas.microsoft.com/office/drawing/2014/main" id="{E6143401-B71E-CAC7-58C3-29F42A9595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27499" y="4509419"/>
              <a:ext cx="2392370" cy="2147298"/>
            </a:xfrm>
            <a:prstGeom prst="rect">
              <a:avLst/>
            </a:prstGeom>
          </p:spPr>
        </p:pic>
        <p:sp>
          <p:nvSpPr>
            <p:cNvPr id="4" name="Rectangle 3">
              <a:extLst>
                <a:ext uri="{FF2B5EF4-FFF2-40B4-BE49-F238E27FC236}">
                  <a16:creationId xmlns:a16="http://schemas.microsoft.com/office/drawing/2014/main" id="{B5291AD2-243F-95AD-8043-5CF06B80DE56}"/>
                </a:ext>
              </a:extLst>
            </p:cNvPr>
            <p:cNvSpPr/>
            <p:nvPr/>
          </p:nvSpPr>
          <p:spPr>
            <a:xfrm>
              <a:off x="4357208" y="6010715"/>
              <a:ext cx="989938" cy="196381"/>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grpSp>
      <p:pic>
        <p:nvPicPr>
          <p:cNvPr id="24" name="Picture 23">
            <a:extLst>
              <a:ext uri="{FF2B5EF4-FFF2-40B4-BE49-F238E27FC236}">
                <a16:creationId xmlns:a16="http://schemas.microsoft.com/office/drawing/2014/main" id="{D2A2E63E-26D5-7B8B-9628-927B10A28D46}"/>
              </a:ext>
            </a:extLst>
          </p:cNvPr>
          <p:cNvPicPr>
            <a:picLocks noChangeAspect="1"/>
          </p:cNvPicPr>
          <p:nvPr/>
        </p:nvPicPr>
        <p:blipFill>
          <a:blip r:embed="rId6"/>
          <a:stretch>
            <a:fillRect/>
          </a:stretch>
        </p:blipFill>
        <p:spPr>
          <a:xfrm>
            <a:off x="160003" y="2053595"/>
            <a:ext cx="6833365" cy="4603121"/>
          </a:xfrm>
          <a:prstGeom prst="rect">
            <a:avLst/>
          </a:prstGeom>
        </p:spPr>
      </p:pic>
    </p:spTree>
    <p:extLst>
      <p:ext uri="{BB962C8B-B14F-4D97-AF65-F5344CB8AC3E}">
        <p14:creationId xmlns:p14="http://schemas.microsoft.com/office/powerpoint/2010/main" val="99700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4"/>
                                        </p:tgtEl>
                                      </p:cBhvr>
                                    </p:animEffect>
                                    <p:set>
                                      <p:cBhvr>
                                        <p:cTn id="7" dur="1" fill="hold">
                                          <p:stCondLst>
                                            <p:cond delay="499"/>
                                          </p:stCondLst>
                                        </p:cTn>
                                        <p:tgtEl>
                                          <p:spTgt spid="24"/>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CA9BBD1-FD8C-3874-B15A-A80684AD26B3}"/>
              </a:ext>
            </a:extLst>
          </p:cNvPr>
          <p:cNvPicPr>
            <a:picLocks noChangeAspect="1"/>
          </p:cNvPicPr>
          <p:nvPr/>
        </p:nvPicPr>
        <p:blipFill rotWithShape="1">
          <a:blip r:embed="rId2"/>
          <a:srcRect l="5411" t="9091" r="25931"/>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F98718-9DD5-6AAC-4657-5D2F52BA0D44}"/>
              </a:ext>
            </a:extLst>
          </p:cNvPr>
          <p:cNvSpPr>
            <a:spLocks noGrp="1"/>
          </p:cNvSpPr>
          <p:nvPr>
            <p:ph type="ctrTitle"/>
          </p:nvPr>
        </p:nvSpPr>
        <p:spPr>
          <a:xfrm>
            <a:off x="477980" y="1122363"/>
            <a:ext cx="5618019" cy="3204134"/>
          </a:xfrm>
        </p:spPr>
        <p:txBody>
          <a:bodyPr anchor="b">
            <a:normAutofit/>
          </a:bodyPr>
          <a:lstStyle/>
          <a:p>
            <a:pPr algn="l"/>
            <a:r>
              <a:rPr lang="en-US" sz="5400" b="1" spc="600">
                <a:ln w="22225">
                  <a:solidFill>
                    <a:schemeClr val="tx1"/>
                  </a:solidFill>
                  <a:miter lim="800000"/>
                </a:ln>
                <a:solidFill>
                  <a:schemeClr val="bg1"/>
                </a:solidFill>
                <a:effectLst>
                  <a:outerShdw blurRad="38100" dist="38100" dir="2700000" algn="tl">
                    <a:srgbClr val="000000">
                      <a:alpha val="43137"/>
                    </a:srgbClr>
                  </a:outerShdw>
                </a:effectLst>
              </a:rPr>
              <a:t>Basics of Image Processing</a:t>
            </a:r>
            <a:endParaRPr lang="en-IL" sz="5400" b="1" spc="600">
              <a:ln w="22225">
                <a:solidFill>
                  <a:schemeClr val="tx1"/>
                </a:solidFill>
                <a:miter lim="800000"/>
              </a:ln>
              <a:solidFill>
                <a:schemeClr val="bg1"/>
              </a:solidFill>
              <a:effectLst>
                <a:outerShdw blurRad="38100" dist="38100" dir="2700000" algn="tl">
                  <a:srgbClr val="000000">
                    <a:alpha val="43137"/>
                  </a:srgbClr>
                </a:outerShdw>
              </a:effectLst>
            </a:endParaRP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BF664944-C03A-FC3D-BC42-6ABBBDB7F184}"/>
              </a:ext>
            </a:extLst>
          </p:cNvPr>
          <p:cNvSpPr/>
          <p:nvPr/>
        </p:nvSpPr>
        <p:spPr>
          <a:xfrm>
            <a:off x="8274756" y="-952556"/>
            <a:ext cx="5905842" cy="8734890"/>
          </a:xfrm>
          <a:prstGeom prst="rect">
            <a:avLst/>
          </a:prstGeom>
          <a:solidFill>
            <a:schemeClr val="bg1">
              <a:alpha val="76000"/>
            </a:schemeClr>
          </a:solidFill>
          <a:ln>
            <a:noFill/>
          </a:ln>
          <a:effectLst>
            <a:softEdge rad="9779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1605689956"/>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38200" y="669925"/>
            <a:ext cx="4508946" cy="1325563"/>
          </a:xfrm>
        </p:spPr>
        <p:txBody>
          <a:bodyPr anchor="b">
            <a:normAutofit/>
          </a:bodyPr>
          <a:lstStyle/>
          <a:p>
            <a:pPr algn="r"/>
            <a:r>
              <a:rPr lang="en-US" b="1" spc="600">
                <a:solidFill>
                  <a:schemeClr val="bg1"/>
                </a:solidFill>
                <a:effectLst>
                  <a:outerShdw blurRad="38100" dist="38100" dir="2700000" algn="tl">
                    <a:srgbClr val="000000">
                      <a:alpha val="43137"/>
                    </a:srgbClr>
                  </a:outerShdw>
                </a:effectLst>
              </a:rPr>
              <a:t>What is image processing?</a:t>
            </a:r>
            <a:endParaRPr lang="en-IL" b="1" spc="600">
              <a:solidFill>
                <a:schemeClr val="bg1"/>
              </a:solidFill>
              <a:effectLst>
                <a:outerShdw blurRad="38100" dist="38100" dir="2700000" algn="tl">
                  <a:srgbClr val="000000">
                    <a:alpha val="43137"/>
                  </a:srgbClr>
                </a:outerShdw>
              </a:effectLst>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B900F07-6D06-26C6-EFFC-2155CF186121}"/>
              </a:ext>
            </a:extLst>
          </p:cNvPr>
          <p:cNvSpPr txBox="1"/>
          <p:nvPr/>
        </p:nvSpPr>
        <p:spPr>
          <a:xfrm>
            <a:off x="424543" y="2296886"/>
            <a:ext cx="7043057" cy="88036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1">
                <a:solidFill>
                  <a:schemeClr val="bg1"/>
                </a:solidFill>
              </a:rPr>
              <a:t>In general</a:t>
            </a:r>
            <a:r>
              <a:rPr lang="en-US">
                <a:solidFill>
                  <a:schemeClr val="bg1"/>
                </a:solidFill>
              </a:rPr>
              <a:t>– it is whatever manipulation you do on the raw image to achieve a certain desired aesthetic.</a:t>
            </a:r>
          </a:p>
        </p:txBody>
      </p:sp>
      <p:pic>
        <p:nvPicPr>
          <p:cNvPr id="11" name="Picture 10" descr="A pan of food on a stove&#10;&#10;Description automatically generated">
            <a:extLst>
              <a:ext uri="{FF2B5EF4-FFF2-40B4-BE49-F238E27FC236}">
                <a16:creationId xmlns:a16="http://schemas.microsoft.com/office/drawing/2014/main" id="{183C18ED-FC74-73B3-A0C3-953AD1FE5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2560187" y="3173531"/>
            <a:ext cx="4750588" cy="3562940"/>
          </a:xfrm>
          <a:prstGeom prst="rect">
            <a:avLst/>
          </a:prstGeom>
        </p:spPr>
      </p:pic>
      <p:pic>
        <p:nvPicPr>
          <p:cNvPr id="14" name="Picture 13" descr="A pan of food on a stove&#10;&#10;Description automatically generated">
            <a:extLst>
              <a:ext uri="{FF2B5EF4-FFF2-40B4-BE49-F238E27FC236}">
                <a16:creationId xmlns:a16="http://schemas.microsoft.com/office/drawing/2014/main" id="{25650E65-3CD4-37F7-D170-3B7D9E73E1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5200" y="3179866"/>
            <a:ext cx="4750589" cy="3562941"/>
          </a:xfrm>
          <a:prstGeom prst="rect">
            <a:avLst/>
          </a:prstGeom>
        </p:spPr>
      </p:pic>
      <mc:AlternateContent xmlns:mc="http://schemas.openxmlformats.org/markup-compatibility/2006">
        <mc:Choice xmlns:am3d="http://schemas.microsoft.com/office/drawing/2017/model3d" Requires="am3d">
          <p:graphicFrame>
            <p:nvGraphicFramePr>
              <p:cNvPr id="18" name="3D Model 17" descr="Celebration balloons">
                <a:extLst>
                  <a:ext uri="{FF2B5EF4-FFF2-40B4-BE49-F238E27FC236}">
                    <a16:creationId xmlns:a16="http://schemas.microsoft.com/office/drawing/2014/main" id="{B0FF82D9-91BE-A6C0-B30F-34BB94298319}"/>
                  </a:ext>
                </a:extLst>
              </p:cNvPr>
              <p:cNvGraphicFramePr>
                <a:graphicFrameLocks noChangeAspect="1"/>
              </p:cNvGraphicFramePr>
              <p:nvPr>
                <p:extLst>
                  <p:ext uri="{D42A27DB-BD31-4B8C-83A1-F6EECF244321}">
                    <p14:modId xmlns:p14="http://schemas.microsoft.com/office/powerpoint/2010/main" val="1169706803"/>
                  </p:ext>
                </p:extLst>
              </p:nvPr>
            </p:nvGraphicFramePr>
            <p:xfrm rot="5400000">
              <a:off x="5281769" y="2692200"/>
              <a:ext cx="1628454" cy="4199699"/>
            </p:xfrm>
            <a:graphic>
              <a:graphicData uri="http://schemas.microsoft.com/office/drawing/2017/model3d">
                <am3d:model3d r:embed="rId5">
                  <am3d:spPr>
                    <a:xfrm rot="5400000">
                      <a:off x="0" y="0"/>
                      <a:ext cx="1628454" cy="4199699"/>
                    </a:xfrm>
                    <a:prstGeom prst="rect">
                      <a:avLst/>
                    </a:prstGeom>
                  </am3d:spPr>
                  <am3d:camera>
                    <am3d:pos x="0" y="0" z="51710397"/>
                    <am3d:up dx="0" dy="36000000" dz="0"/>
                    <am3d:lookAt x="0" y="0" z="0"/>
                    <am3d:perspective fov="2700000"/>
                  </am3d:camera>
                  <am3d:trans>
                    <am3d:meterPerModelUnit n="1493126" d="1000000"/>
                    <am3d:preTrans dx="-118647" dy="-19235513" dz="353459"/>
                    <am3d:scale>
                      <am3d:sx n="1000000" d="1000000"/>
                      <am3d:sy n="1000000" d="1000000"/>
                      <am3d:sz n="1000000" d="1000000"/>
                    </am3d:scale>
                    <am3d:rot/>
                    <am3d:postTrans dx="0" dy="0" dz="0"/>
                  </am3d:trans>
                  <am3d:raster rName="Office3DRenderer" rVer="16.0.8326">
                    <am3d:blip r:embed="rId6"/>
                  </am3d:raster>
                  <am3d:extLst>
                    <a:ext uri="{E9DE012E-A134-456F-84FE-255F9AAD75C6}">
                      <a3danim:posterFrame xmlns:a3danim="http://schemas.microsoft.com/office/drawing/2018/animation/model3d" animId="0"/>
                    </a:ext>
                  </am3d:extLst>
                  <am3d:objViewport viewportSz="541865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8" name="3D Model 17" descr="Celebration balloons">
                <a:extLst>
                  <a:ext uri="{FF2B5EF4-FFF2-40B4-BE49-F238E27FC236}">
                    <a16:creationId xmlns:a16="http://schemas.microsoft.com/office/drawing/2014/main" id="{B0FF82D9-91BE-A6C0-B30F-34BB94298319}"/>
                  </a:ext>
                </a:extLst>
              </p:cNvPr>
              <p:cNvPicPr>
                <a:picLocks noGrp="1" noRot="1" noChangeAspect="1" noMove="1" noResize="1" noEditPoints="1" noAdjustHandles="1" noChangeArrowheads="1" noChangeShapeType="1" noCrop="1"/>
              </p:cNvPicPr>
              <p:nvPr/>
            </p:nvPicPr>
            <p:blipFill>
              <a:blip r:embed="rId6"/>
              <a:stretch>
                <a:fillRect/>
              </a:stretch>
            </p:blipFill>
            <p:spPr>
              <a:xfrm rot="5400000">
                <a:off x="5281769" y="2692200"/>
                <a:ext cx="1628454" cy="4199699"/>
              </a:xfrm>
              <a:prstGeom prst="rect">
                <a:avLst/>
              </a:prstGeom>
            </p:spPr>
          </p:pic>
        </mc:Fallback>
      </mc:AlternateContent>
      <p:pic>
        <p:nvPicPr>
          <p:cNvPr id="20" name="Picture 19" descr="A pan of food on a stove&#10;&#10;Description automatically generated">
            <a:extLst>
              <a:ext uri="{FF2B5EF4-FFF2-40B4-BE49-F238E27FC236}">
                <a16:creationId xmlns:a16="http://schemas.microsoft.com/office/drawing/2014/main" id="{A6773BB6-AA43-3EBA-71C3-871E8433FF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5200" y="3173530"/>
            <a:ext cx="4750589" cy="3562941"/>
          </a:xfrm>
          <a:prstGeom prst="rect">
            <a:avLst/>
          </a:prstGeom>
        </p:spPr>
      </p:pic>
      <p:sp>
        <p:nvSpPr>
          <p:cNvPr id="22" name="TextBox 21">
            <a:extLst>
              <a:ext uri="{FF2B5EF4-FFF2-40B4-BE49-F238E27FC236}">
                <a16:creationId xmlns:a16="http://schemas.microsoft.com/office/drawing/2014/main" id="{5444E0FC-CDB8-8026-3BCC-1DAB950BA798}"/>
              </a:ext>
            </a:extLst>
          </p:cNvPr>
          <p:cNvSpPr txBox="1"/>
          <p:nvPr/>
        </p:nvSpPr>
        <p:spPr>
          <a:xfrm>
            <a:off x="3996150" y="3173530"/>
            <a:ext cx="4199700" cy="2862322"/>
          </a:xfrm>
          <a:prstGeom prst="rect">
            <a:avLst/>
          </a:prstGeom>
          <a:noFill/>
        </p:spPr>
        <p:txBody>
          <a:bodyPr wrap="square" rtlCol="0">
            <a:spAutoFit/>
          </a:bodyPr>
          <a:lstStyle/>
          <a:p>
            <a:pPr algn="ctr"/>
            <a:r>
              <a:rPr lang="en-US" sz="3600" b="1">
                <a:solidFill>
                  <a:schemeClr val="bg1"/>
                </a:solidFill>
                <a:effectLst>
                  <a:outerShdw blurRad="38100" dist="38100" dir="2700000" algn="tl">
                    <a:srgbClr val="000000">
                      <a:alpha val="43137"/>
                    </a:srgbClr>
                  </a:outerShdw>
                </a:effectLst>
              </a:rPr>
              <a:t>But…</a:t>
            </a:r>
          </a:p>
          <a:p>
            <a:pPr algn="ctr"/>
            <a:endParaRPr lang="en-US" sz="3600" b="1">
              <a:solidFill>
                <a:schemeClr val="bg1"/>
              </a:solidFill>
              <a:effectLst>
                <a:outerShdw blurRad="38100" dist="38100" dir="2700000" algn="tl">
                  <a:srgbClr val="000000">
                    <a:alpha val="43137"/>
                  </a:srgbClr>
                </a:outerShdw>
              </a:effectLst>
            </a:endParaRPr>
          </a:p>
          <a:p>
            <a:pPr algn="ctr"/>
            <a:r>
              <a:rPr lang="en-US" sz="3600" b="1">
                <a:solidFill>
                  <a:schemeClr val="bg1"/>
                </a:solidFill>
                <a:effectLst>
                  <a:outerShdw blurRad="38100" dist="38100" dir="2700000" algn="tl">
                    <a:srgbClr val="000000">
                      <a:alpha val="43137"/>
                    </a:srgbClr>
                  </a:outerShdw>
                </a:effectLst>
              </a:rPr>
              <a:t>This workflow belongs to the catering business!</a:t>
            </a:r>
            <a:endParaRPr lang="en-IL" sz="3600" b="1">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79057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300"/>
                                  </p:stCondLst>
                                  <p:childTnLst>
                                    <p:animMotion origin="layout" path="M 2.29167E-6 -3.7037E-6 L -0.19518 -3.7037E-6 " pathEditMode="relative" rAng="0" ptsTypes="AA">
                                      <p:cBhvr>
                                        <p:cTn id="6" dur="2000" fill="hold"/>
                                        <p:tgtEl>
                                          <p:spTgt spid="11"/>
                                        </p:tgtEl>
                                        <p:attrNameLst>
                                          <p:attrName>ppt_x</p:attrName>
                                          <p:attrName>ppt_y</p:attrName>
                                        </p:attrNameLst>
                                      </p:cBhvr>
                                      <p:rCtr x="-9766" y="0"/>
                                    </p:animMotion>
                                  </p:childTnLst>
                                </p:cTn>
                              </p:par>
                              <p:par>
                                <p:cTn id="7" presetID="10" presetClass="entr" presetSubtype="0" fill="hold" nodeType="withEffect">
                                  <p:stCondLst>
                                    <p:cond delay="1700"/>
                                  </p:stCondLst>
                                  <p:childTnLst>
                                    <p:set>
                                      <p:cBhvr>
                                        <p:cTn id="8" dur="1" fill="hold">
                                          <p:stCondLst>
                                            <p:cond delay="0"/>
                                          </p:stCondLst>
                                        </p:cTn>
                                        <p:tgtEl>
                                          <p:spTgt spid="18"/>
                                        </p:tgtEl>
                                        <p:attrNameLst>
                                          <p:attrName>style.visibility</p:attrName>
                                        </p:attrNameLst>
                                      </p:cBhvr>
                                      <p:to>
                                        <p:strVal val="visible"/>
                                      </p:to>
                                    </p:set>
                                    <p:animEffect transition="in" filter="fade">
                                      <p:cBhvr>
                                        <p:cTn id="9" dur="500"/>
                                        <p:tgtEl>
                                          <p:spTgt spid="18"/>
                                        </p:tgtEl>
                                      </p:cBhvr>
                                    </p:animEffect>
                                  </p:childTnLst>
                                </p:cTn>
                              </p:par>
                              <p:par>
                                <p:cTn id="10" presetID="100" presetClass="emph" presetSubtype="1" fill="hold" nodeType="withEffect">
                                  <p:stCondLst>
                                    <p:cond delay="1700"/>
                                  </p:stCondLst>
                                  <p:childTnLst>
                                    <p:anim calcmode="lin" valueType="num">
                                      <p:cBhvr>
                                        <p:cTn id="11" dur="2000" fill="hold"/>
                                        <p:tgtEl>
                                          <p:spTgt spid="18"/>
                                        </p:tgtEl>
                                        <p:attrNameLst>
                                          <p:attrName>embedded1</p:attrName>
                                        </p:attrNameLst>
                                      </p:cBhvr>
                                      <p:tavLst>
                                        <p:tav tm="0">
                                          <p:val>
                                            <p:fltVal val="0"/>
                                          </p:val>
                                        </p:tav>
                                        <p:tav tm="100000">
                                          <p:val>
                                            <p:fltVal val="1"/>
                                          </p:val>
                                        </p:tav>
                                      </p:tavLst>
                                    </p:anim>
                                  </p:childTnLst>
                                </p:cTn>
                              </p:par>
                            </p:childTnLst>
                          </p:cTn>
                        </p:par>
                        <p:par>
                          <p:cTn id="12" fill="hold">
                            <p:stCondLst>
                              <p:cond delay="3700"/>
                            </p:stCondLst>
                            <p:childTnLst>
                              <p:par>
                                <p:cTn id="13" presetID="60" presetClass="exit" presetSubtype="128" fill="hold" nodeType="afterEffect">
                                  <p:stCondLst>
                                    <p:cond delay="0"/>
                                  </p:stCondLst>
                                  <p:childTnLst>
                                    <p:animEffect transition="out" filter="fade">
                                      <p:cBhvr>
                                        <p:cTn id="14" dur="1000"/>
                                        <p:tgtEl>
                                          <p:spTgt spid="18"/>
                                        </p:tgtEl>
                                      </p:cBhvr>
                                    </p:animEffect>
                                    <p:anim calcmode="lin" valueType="num">
                                      <p:cBhvr additive="sum">
                                        <p:cTn id="15" dur="1000"/>
                                        <p:tgtEl>
                                          <p:spTgt spid="18"/>
                                        </p:tgtEl>
                                        <p:attrNameLst>
                                          <p:attrName>3d.view.rotation.y</p:attrName>
                                        </p:attrNameLst>
                                      </p:cBhvr>
                                      <p:tavLst>
                                        <p:tav tm="0">
                                          <p:val>
                                            <p:fltVal val="0"/>
                                          </p:val>
                                        </p:tav>
                                        <p:tav tm="3330">
                                          <p:val>
                                            <p:fltVal val="0.065"/>
                                          </p:val>
                                        </p:tav>
                                        <p:tav tm="6660">
                                          <p:val>
                                            <p:fltVal val="0.2543"/>
                                          </p:val>
                                        </p:tav>
                                        <p:tav tm="9990">
                                          <p:val>
                                            <p:fltVal val="0.5589"/>
                                          </p:val>
                                        </p:tav>
                                        <p:tav tm="13320">
                                          <p:val>
                                            <p:fltVal val="0.97"/>
                                          </p:val>
                                        </p:tav>
                                        <p:tav tm="16650">
                                          <p:val>
                                            <p:fltVal val="1.4787"/>
                                          </p:val>
                                        </p:tav>
                                        <p:tav tm="19970">
                                          <p:val>
                                            <p:fltVal val="2.0742"/>
                                          </p:val>
                                        </p:tav>
                                        <p:tav tm="23290">
                                          <p:val>
                                            <p:fltVal val="2.7492"/>
                                          </p:val>
                                        </p:tav>
                                        <p:tav tm="26620">
                                          <p:val>
                                            <p:fltVal val="3.4972"/>
                                          </p:val>
                                        </p:tav>
                                        <p:tav tm="29950">
                                          <p:val>
                                            <p:fltVal val="4.3074"/>
                                          </p:val>
                                        </p:tav>
                                        <p:tav tm="33280">
                                          <p:val>
                                            <p:fltVal val="5.1709"/>
                                          </p:val>
                                        </p:tav>
                                        <p:tav tm="36610">
                                          <p:val>
                                            <p:fltVal val="6.079"/>
                                          </p:val>
                                        </p:tav>
                                        <p:tav tm="39940">
                                          <p:val>
                                            <p:fltVal val="7.0227"/>
                                          </p:val>
                                        </p:tav>
                                        <p:tav tm="43270">
                                          <p:val>
                                            <p:fltVal val="7.9931"/>
                                          </p:val>
                                        </p:tav>
                                        <p:tav tm="46600">
                                          <p:val>
                                            <p:fltVal val="8.9815"/>
                                          </p:val>
                                        </p:tav>
                                        <p:tav tm="49930">
                                          <p:val>
                                            <p:fltVal val="9.979"/>
                                          </p:val>
                                        </p:tav>
                                        <p:tav tm="53250">
                                          <p:val>
                                            <p:fltVal val="10.9736"/>
                                          </p:val>
                                        </p:tav>
                                        <p:tav tm="56580">
                                          <p:val>
                                            <p:fltVal val="11.9626"/>
                                          </p:val>
                                        </p:tav>
                                        <p:tav tm="59900">
                                          <p:val>
                                            <p:fltVal val="12.9311"/>
                                          </p:val>
                                        </p:tav>
                                        <p:tav tm="63220">
                                          <p:val>
                                            <p:fltVal val="13.8735"/>
                                          </p:val>
                                        </p:tav>
                                        <p:tav tm="66540">
                                          <p:val>
                                            <p:fltVal val="14.781"/>
                                          </p:val>
                                        </p:tav>
                                        <p:tav tm="69870">
                                          <p:val>
                                            <p:fltVal val="15.6471"/>
                                          </p:val>
                                        </p:tav>
                                        <p:tav tm="73190">
                                          <p:val>
                                            <p:fltVal val="16.4581"/>
                                          </p:val>
                                        </p:tav>
                                        <p:tav tm="76510">
                                          <p:val>
                                            <p:fltVal val="17.2077"/>
                                          </p:val>
                                        </p:tav>
                                        <p:tav tm="79830">
                                          <p:val>
                                            <p:fltVal val="17.8872"/>
                                          </p:val>
                                        </p:tav>
                                        <p:tav tm="83160">
                                          <p:val>
                                            <p:fltVal val="18.4895"/>
                                          </p:val>
                                        </p:tav>
                                        <p:tav tm="86480">
                                          <p:val>
                                            <p:fltVal val="19.0021"/>
                                          </p:val>
                                        </p:tav>
                                        <p:tav tm="89800">
                                          <p:val>
                                            <p:fltVal val="19.4182"/>
                                          </p:val>
                                        </p:tav>
                                        <p:tav tm="93120">
                                          <p:val>
                                            <p:fltVal val="19.729"/>
                                          </p:val>
                                        </p:tav>
                                        <p:tav tm="96450">
                                          <p:val>
                                            <p:fltVal val="19.9261"/>
                                          </p:val>
                                        </p:tav>
                                        <p:tav tm="100000">
                                          <p:val>
                                            <p:fltVal val="20"/>
                                          </p:val>
                                        </p:tav>
                                      </p:tavLst>
                                    </p:anim>
                                    <p:anim calcmode="lin" valueType="num">
                                      <p:cBhvr additive="mult">
                                        <p:cTn id="16" dur="1000"/>
                                        <p:tgtEl>
                                          <p:spTgt spid="18"/>
                                        </p:tgtEl>
                                        <p:attrNameLst>
                                          <p:attrName>3d.object.scale.x</p:attrName>
                                        </p:attrNameLst>
                                      </p:cBhvr>
                                      <p:tavLst>
                                        <p:tav tm="0">
                                          <p:val>
                                            <p:fltVal val="1"/>
                                          </p:val>
                                        </p:tav>
                                        <p:tav tm="3330">
                                          <p:val>
                                            <p:fltVal val="0.9895"/>
                                          </p:val>
                                        </p:tav>
                                        <p:tav tm="6660">
                                          <p:val>
                                            <p:fltVal val="0.9791"/>
                                          </p:val>
                                        </p:tav>
                                        <p:tav tm="9990">
                                          <p:val>
                                            <p:fltVal val="0.9687"/>
                                          </p:val>
                                        </p:tav>
                                        <p:tav tm="13320">
                                          <p:val>
                                            <p:fltVal val="0.9584"/>
                                          </p:val>
                                        </p:tav>
                                        <p:tav tm="16650">
                                          <p:val>
                                            <p:fltVal val="0.9482"/>
                                          </p:val>
                                        </p:tav>
                                        <p:tav tm="19970">
                                          <p:val>
                                            <p:fltVal val="0.9382"/>
                                          </p:val>
                                        </p:tav>
                                        <p:tav tm="23290">
                                          <p:val>
                                            <p:fltVal val="0.9284"/>
                                          </p:val>
                                        </p:tav>
                                        <p:tav tm="26620">
                                          <p:val>
                                            <p:fltVal val="0.9187"/>
                                          </p:val>
                                        </p:tav>
                                        <p:tav tm="29950">
                                          <p:val>
                                            <p:fltVal val="0.9093"/>
                                          </p:val>
                                        </p:tav>
                                        <p:tav tm="33280">
                                          <p:val>
                                            <p:fltVal val="0.9001"/>
                                          </p:val>
                                        </p:tav>
                                        <p:tav tm="36610">
                                          <p:val>
                                            <p:fltVal val="0.8912"/>
                                          </p:val>
                                        </p:tav>
                                        <p:tav tm="39940">
                                          <p:val>
                                            <p:fltVal val="0.8825"/>
                                          </p:val>
                                        </p:tav>
                                        <p:tav tm="43270">
                                          <p:val>
                                            <p:fltVal val="0.8742"/>
                                          </p:val>
                                        </p:tav>
                                        <p:tav tm="46600">
                                          <p:val>
                                            <p:fltVal val="0.8663"/>
                                          </p:val>
                                        </p:tav>
                                        <p:tav tm="49930">
                                          <p:val>
                                            <p:fltVal val="0.8587"/>
                                          </p:val>
                                        </p:tav>
                                        <p:tav tm="53250">
                                          <p:val>
                                            <p:fltVal val="0.8515"/>
                                          </p:val>
                                        </p:tav>
                                        <p:tav tm="56580">
                                          <p:val>
                                            <p:fltVal val="0.8447"/>
                                          </p:val>
                                        </p:tav>
                                        <p:tav tm="59900">
                                          <p:val>
                                            <p:fltVal val="0.8383"/>
                                          </p:val>
                                        </p:tav>
                                        <p:tav tm="63220">
                                          <p:val>
                                            <p:fltVal val="0.8324"/>
                                          </p:val>
                                        </p:tav>
                                        <p:tav tm="66540">
                                          <p:val>
                                            <p:fltVal val="0.8269"/>
                                          </p:val>
                                        </p:tav>
                                        <p:tav tm="69870">
                                          <p:val>
                                            <p:fltVal val="0.8219"/>
                                          </p:val>
                                        </p:tav>
                                        <p:tav tm="73190">
                                          <p:val>
                                            <p:fltVal val="0.8174"/>
                                          </p:val>
                                        </p:tav>
                                        <p:tav tm="76510">
                                          <p:val>
                                            <p:fltVal val="0.8134"/>
                                          </p:val>
                                        </p:tav>
                                        <p:tav tm="79830">
                                          <p:val>
                                            <p:fltVal val="0.8099"/>
                                          </p:val>
                                        </p:tav>
                                        <p:tav tm="83160">
                                          <p:val>
                                            <p:fltVal val="0.8069"/>
                                          </p:val>
                                        </p:tav>
                                        <p:tav tm="86480">
                                          <p:val>
                                            <p:fltVal val="0.8044"/>
                                          </p:val>
                                        </p:tav>
                                        <p:tav tm="89800">
                                          <p:val>
                                            <p:fltVal val="0.8025"/>
                                          </p:val>
                                        </p:tav>
                                        <p:tav tm="93120">
                                          <p:val>
                                            <p:fltVal val="0.8011"/>
                                          </p:val>
                                        </p:tav>
                                        <p:tav tm="96450">
                                          <p:val>
                                            <p:fltVal val="0.8003"/>
                                          </p:val>
                                        </p:tav>
                                        <p:tav tm="100000">
                                          <p:val>
                                            <p:fltVal val="0.8"/>
                                          </p:val>
                                        </p:tav>
                                      </p:tavLst>
                                    </p:anim>
                                    <p:anim calcmode="lin" valueType="num">
                                      <p:cBhvr additive="mult">
                                        <p:cTn id="17" dur="1000"/>
                                        <p:tgtEl>
                                          <p:spTgt spid="18"/>
                                        </p:tgtEl>
                                        <p:attrNameLst>
                                          <p:attrName>3d.object.scale.y</p:attrName>
                                        </p:attrNameLst>
                                      </p:cBhvr>
                                      <p:tavLst>
                                        <p:tav tm="0">
                                          <p:val>
                                            <p:fltVal val="1"/>
                                          </p:val>
                                        </p:tav>
                                        <p:tav tm="3330">
                                          <p:val>
                                            <p:fltVal val="0.9895"/>
                                          </p:val>
                                        </p:tav>
                                        <p:tav tm="6660">
                                          <p:val>
                                            <p:fltVal val="0.9791"/>
                                          </p:val>
                                        </p:tav>
                                        <p:tav tm="9990">
                                          <p:val>
                                            <p:fltVal val="0.9687"/>
                                          </p:val>
                                        </p:tav>
                                        <p:tav tm="13320">
                                          <p:val>
                                            <p:fltVal val="0.9584"/>
                                          </p:val>
                                        </p:tav>
                                        <p:tav tm="16650">
                                          <p:val>
                                            <p:fltVal val="0.9482"/>
                                          </p:val>
                                        </p:tav>
                                        <p:tav tm="19970">
                                          <p:val>
                                            <p:fltVal val="0.9382"/>
                                          </p:val>
                                        </p:tav>
                                        <p:tav tm="23290">
                                          <p:val>
                                            <p:fltVal val="0.9284"/>
                                          </p:val>
                                        </p:tav>
                                        <p:tav tm="26620">
                                          <p:val>
                                            <p:fltVal val="0.9187"/>
                                          </p:val>
                                        </p:tav>
                                        <p:tav tm="29950">
                                          <p:val>
                                            <p:fltVal val="0.9093"/>
                                          </p:val>
                                        </p:tav>
                                        <p:tav tm="33280">
                                          <p:val>
                                            <p:fltVal val="0.9001"/>
                                          </p:val>
                                        </p:tav>
                                        <p:tav tm="36610">
                                          <p:val>
                                            <p:fltVal val="0.8912"/>
                                          </p:val>
                                        </p:tav>
                                        <p:tav tm="39940">
                                          <p:val>
                                            <p:fltVal val="0.8825"/>
                                          </p:val>
                                        </p:tav>
                                        <p:tav tm="43270">
                                          <p:val>
                                            <p:fltVal val="0.8742"/>
                                          </p:val>
                                        </p:tav>
                                        <p:tav tm="46600">
                                          <p:val>
                                            <p:fltVal val="0.8663"/>
                                          </p:val>
                                        </p:tav>
                                        <p:tav tm="49930">
                                          <p:val>
                                            <p:fltVal val="0.8587"/>
                                          </p:val>
                                        </p:tav>
                                        <p:tav tm="53250">
                                          <p:val>
                                            <p:fltVal val="0.8515"/>
                                          </p:val>
                                        </p:tav>
                                        <p:tav tm="56580">
                                          <p:val>
                                            <p:fltVal val="0.8447"/>
                                          </p:val>
                                        </p:tav>
                                        <p:tav tm="59900">
                                          <p:val>
                                            <p:fltVal val="0.8383"/>
                                          </p:val>
                                        </p:tav>
                                        <p:tav tm="63220">
                                          <p:val>
                                            <p:fltVal val="0.8324"/>
                                          </p:val>
                                        </p:tav>
                                        <p:tav tm="66540">
                                          <p:val>
                                            <p:fltVal val="0.8269"/>
                                          </p:val>
                                        </p:tav>
                                        <p:tav tm="69870">
                                          <p:val>
                                            <p:fltVal val="0.8219"/>
                                          </p:val>
                                        </p:tav>
                                        <p:tav tm="73190">
                                          <p:val>
                                            <p:fltVal val="0.8174"/>
                                          </p:val>
                                        </p:tav>
                                        <p:tav tm="76510">
                                          <p:val>
                                            <p:fltVal val="0.8134"/>
                                          </p:val>
                                        </p:tav>
                                        <p:tav tm="79830">
                                          <p:val>
                                            <p:fltVal val="0.8099"/>
                                          </p:val>
                                        </p:tav>
                                        <p:tav tm="83160">
                                          <p:val>
                                            <p:fltVal val="0.8069"/>
                                          </p:val>
                                        </p:tav>
                                        <p:tav tm="86480">
                                          <p:val>
                                            <p:fltVal val="0.8044"/>
                                          </p:val>
                                        </p:tav>
                                        <p:tav tm="89800">
                                          <p:val>
                                            <p:fltVal val="0.8025"/>
                                          </p:val>
                                        </p:tav>
                                        <p:tav tm="93120">
                                          <p:val>
                                            <p:fltVal val="0.8011"/>
                                          </p:val>
                                        </p:tav>
                                        <p:tav tm="96450">
                                          <p:val>
                                            <p:fltVal val="0.8003"/>
                                          </p:val>
                                        </p:tav>
                                        <p:tav tm="100000">
                                          <p:val>
                                            <p:fltVal val="0.8"/>
                                          </p:val>
                                        </p:tav>
                                      </p:tavLst>
                                    </p:anim>
                                    <p:anim calcmode="lin" valueType="num">
                                      <p:cBhvr additive="mult">
                                        <p:cTn id="18" dur="1000"/>
                                        <p:tgtEl>
                                          <p:spTgt spid="18"/>
                                        </p:tgtEl>
                                        <p:attrNameLst>
                                          <p:attrName>3d.object.scale.z</p:attrName>
                                        </p:attrNameLst>
                                      </p:cBhvr>
                                      <p:tavLst>
                                        <p:tav tm="0">
                                          <p:val>
                                            <p:fltVal val="1"/>
                                          </p:val>
                                        </p:tav>
                                        <p:tav tm="3330">
                                          <p:val>
                                            <p:fltVal val="0.9895"/>
                                          </p:val>
                                        </p:tav>
                                        <p:tav tm="6660">
                                          <p:val>
                                            <p:fltVal val="0.9791"/>
                                          </p:val>
                                        </p:tav>
                                        <p:tav tm="9990">
                                          <p:val>
                                            <p:fltVal val="0.9687"/>
                                          </p:val>
                                        </p:tav>
                                        <p:tav tm="13320">
                                          <p:val>
                                            <p:fltVal val="0.9584"/>
                                          </p:val>
                                        </p:tav>
                                        <p:tav tm="16650">
                                          <p:val>
                                            <p:fltVal val="0.9482"/>
                                          </p:val>
                                        </p:tav>
                                        <p:tav tm="19970">
                                          <p:val>
                                            <p:fltVal val="0.9382"/>
                                          </p:val>
                                        </p:tav>
                                        <p:tav tm="23290">
                                          <p:val>
                                            <p:fltVal val="0.9284"/>
                                          </p:val>
                                        </p:tav>
                                        <p:tav tm="26620">
                                          <p:val>
                                            <p:fltVal val="0.9187"/>
                                          </p:val>
                                        </p:tav>
                                        <p:tav tm="29950">
                                          <p:val>
                                            <p:fltVal val="0.9093"/>
                                          </p:val>
                                        </p:tav>
                                        <p:tav tm="33280">
                                          <p:val>
                                            <p:fltVal val="0.9001"/>
                                          </p:val>
                                        </p:tav>
                                        <p:tav tm="36610">
                                          <p:val>
                                            <p:fltVal val="0.8912"/>
                                          </p:val>
                                        </p:tav>
                                        <p:tav tm="39940">
                                          <p:val>
                                            <p:fltVal val="0.8825"/>
                                          </p:val>
                                        </p:tav>
                                        <p:tav tm="43270">
                                          <p:val>
                                            <p:fltVal val="0.8742"/>
                                          </p:val>
                                        </p:tav>
                                        <p:tav tm="46600">
                                          <p:val>
                                            <p:fltVal val="0.8663"/>
                                          </p:val>
                                        </p:tav>
                                        <p:tav tm="49930">
                                          <p:val>
                                            <p:fltVal val="0.8587"/>
                                          </p:val>
                                        </p:tav>
                                        <p:tav tm="53250">
                                          <p:val>
                                            <p:fltVal val="0.8515"/>
                                          </p:val>
                                        </p:tav>
                                        <p:tav tm="56580">
                                          <p:val>
                                            <p:fltVal val="0.8447"/>
                                          </p:val>
                                        </p:tav>
                                        <p:tav tm="59900">
                                          <p:val>
                                            <p:fltVal val="0.8383"/>
                                          </p:val>
                                        </p:tav>
                                        <p:tav tm="63220">
                                          <p:val>
                                            <p:fltVal val="0.8324"/>
                                          </p:val>
                                        </p:tav>
                                        <p:tav tm="66540">
                                          <p:val>
                                            <p:fltVal val="0.8269"/>
                                          </p:val>
                                        </p:tav>
                                        <p:tav tm="69870">
                                          <p:val>
                                            <p:fltVal val="0.8219"/>
                                          </p:val>
                                        </p:tav>
                                        <p:tav tm="73190">
                                          <p:val>
                                            <p:fltVal val="0.8174"/>
                                          </p:val>
                                        </p:tav>
                                        <p:tav tm="76510">
                                          <p:val>
                                            <p:fltVal val="0.8134"/>
                                          </p:val>
                                        </p:tav>
                                        <p:tav tm="79830">
                                          <p:val>
                                            <p:fltVal val="0.8099"/>
                                          </p:val>
                                        </p:tav>
                                        <p:tav tm="83160">
                                          <p:val>
                                            <p:fltVal val="0.8069"/>
                                          </p:val>
                                        </p:tav>
                                        <p:tav tm="86480">
                                          <p:val>
                                            <p:fltVal val="0.8044"/>
                                          </p:val>
                                        </p:tav>
                                        <p:tav tm="89800">
                                          <p:val>
                                            <p:fltVal val="0.8025"/>
                                          </p:val>
                                        </p:tav>
                                        <p:tav tm="93120">
                                          <p:val>
                                            <p:fltVal val="0.8011"/>
                                          </p:val>
                                        </p:tav>
                                        <p:tav tm="96450">
                                          <p:val>
                                            <p:fltVal val="0.8003"/>
                                          </p:val>
                                        </p:tav>
                                        <p:tav tm="100000">
                                          <p:val>
                                            <p:fltVal val="0.8"/>
                                          </p:val>
                                        </p:tav>
                                      </p:tavLst>
                                    </p:anim>
                                    <p:set>
                                      <p:cBhvr>
                                        <p:cTn id="19" dur="1" fill="hold">
                                          <p:stCondLst>
                                            <p:cond delay="999"/>
                                          </p:stCondLst>
                                        </p:cTn>
                                        <p:tgtEl>
                                          <p:spTgt spid="18"/>
                                        </p:tgtEl>
                                        <p:attrNameLst>
                                          <p:attrName>style.visibility</p:attrName>
                                        </p:attrNameLst>
                                      </p:cBhvr>
                                      <p:to>
                                        <p:strVal val="hidden"/>
                                      </p:to>
                                    </p:set>
                                  </p:childTnLst>
                                </p:cTn>
                              </p:par>
                              <p:par>
                                <p:cTn id="20" presetID="10" presetClass="exit" presetSubtype="0" fill="hold" nodeType="withEffect">
                                  <p:stCondLst>
                                    <p:cond delay="367"/>
                                  </p:stCondLst>
                                  <p:childTnLst>
                                    <p:animEffect transition="out" filter="fade">
                                      <p:cBhvr>
                                        <p:cTn id="21" dur="500"/>
                                        <p:tgtEl>
                                          <p:spTgt spid="11"/>
                                        </p:tgtEl>
                                      </p:cBhvr>
                                    </p:animEffect>
                                    <p:set>
                                      <p:cBhvr>
                                        <p:cTn id="22" dur="1" fill="hold">
                                          <p:stCondLst>
                                            <p:cond delay="499"/>
                                          </p:stCondLst>
                                        </p:cTn>
                                        <p:tgtEl>
                                          <p:spTgt spid="11"/>
                                        </p:tgtEl>
                                        <p:attrNameLst>
                                          <p:attrName>style.visibility</p:attrName>
                                        </p:attrNameLst>
                                      </p:cBhvr>
                                      <p:to>
                                        <p:strVal val="hidden"/>
                                      </p:to>
                                    </p:set>
                                  </p:childTnLst>
                                </p:cTn>
                              </p:par>
                              <p:par>
                                <p:cTn id="23" presetID="10"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childTnLst>
                          </p:cTn>
                        </p:par>
                        <p:par>
                          <p:cTn id="26" fill="hold">
                            <p:stCondLst>
                              <p:cond delay="4700"/>
                            </p:stCondLst>
                            <p:childTnLst>
                              <p:par>
                                <p:cTn id="27" presetID="6" presetClass="emph" presetSubtype="0" fill="hold" nodeType="afterEffect">
                                  <p:stCondLst>
                                    <p:cond delay="0"/>
                                  </p:stCondLst>
                                  <p:childTnLst>
                                    <p:animScale>
                                      <p:cBhvr>
                                        <p:cTn id="28" dur="2000" fill="hold"/>
                                        <p:tgtEl>
                                          <p:spTgt spid="14"/>
                                        </p:tgtEl>
                                      </p:cBhvr>
                                      <p:by x="150000" y="150000"/>
                                    </p:animScale>
                                  </p:childTnLst>
                                </p:cTn>
                              </p:par>
                              <p:par>
                                <p:cTn id="29" presetID="0" presetClass="path" presetSubtype="0" accel="50000" decel="50000" fill="hold" nodeType="withEffect">
                                  <p:stCondLst>
                                    <p:cond delay="0"/>
                                  </p:stCondLst>
                                  <p:childTnLst>
                                    <p:animMotion origin="layout" path="M -0.00377 0.0162 L -0.00377 0.0162 C -0.02174 0.00509 -0.04101 -0.00023 -0.05742 -0.01713 C -0.06458 -0.02454 -0.07239 -0.03009 -0.07877 -0.03935 L -0.09752 -0.06644 C -0.10026 -0.07014 -0.10325 -0.07315 -0.1056 -0.07755 C -0.11771 -0.09884 -0.1056 -0.07801 -0.12174 -0.10278 C -0.125 -0.1081 -0.12812 -0.11366 -0.13151 -0.11875 C -0.13411 -0.12269 -0.13711 -0.12569 -0.13958 -0.12986 C -0.14219 -0.13426 -0.14401 -0.13982 -0.14674 -0.14398 C -0.14857 -0.14722 -0.15091 -0.14931 -0.15299 -0.15208 C -0.15443 -0.15417 -0.15586 -0.15648 -0.15742 -0.15833 C -0.17825 -0.18426 -0.15091 -0.14884 -0.16458 -0.1662 C -0.16575 -0.16782 -0.16706 -0.16921 -0.1681 -0.17107 C -0.16979 -0.17407 -0.17083 -0.17778 -0.17252 -0.18056 C -0.17474 -0.18426 -0.17747 -0.18657 -0.17969 -0.19005 C -0.18229 -0.19398 -0.1845 -0.19861 -0.18685 -0.20278 C -0.18802 -0.20486 -0.18906 -0.20741 -0.19049 -0.20903 C -0.19127 -0.21019 -0.19232 -0.21111 -0.1931 -0.21227 C -0.1931 -0.21227 -0.19583 -0.21713 -0.19661 -0.21852 L -0.19661 -0.21713 " pathEditMode="relative" ptsTypes="AAAAAAAAAAAAAAAAAAAAA">
                                      <p:cBhvr>
                                        <p:cTn id="30" dur="2000" fill="hold"/>
                                        <p:tgtEl>
                                          <p:spTgt spid="14"/>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nodeType="clickEffect">
                                  <p:stCondLst>
                                    <p:cond delay="0"/>
                                  </p:stCondLst>
                                  <p:childTnLst>
                                    <p:animEffect transition="out" filter="fade">
                                      <p:cBhvr>
                                        <p:cTn id="34" dur="500"/>
                                        <p:tgtEl>
                                          <p:spTgt spid="14"/>
                                        </p:tgtEl>
                                      </p:cBhvr>
                                    </p:animEffect>
                                    <p:set>
                                      <p:cBhvr>
                                        <p:cTn id="35" dur="1" fill="hold">
                                          <p:stCondLst>
                                            <p:cond delay="499"/>
                                          </p:stCondLst>
                                        </p:cTn>
                                        <p:tgtEl>
                                          <p:spTgt spid="14"/>
                                        </p:tgtEl>
                                        <p:attrNameLst>
                                          <p:attrName>style.visibility</p:attrName>
                                        </p:attrNameLst>
                                      </p:cBhvr>
                                      <p:to>
                                        <p:strVal val="hidden"/>
                                      </p:to>
                                    </p:set>
                                  </p:childTnLst>
                                </p:cTn>
                              </p:par>
                            </p:childTnLst>
                          </p:cTn>
                        </p:par>
                        <p:par>
                          <p:cTn id="36" fill="hold">
                            <p:stCondLst>
                              <p:cond delay="500"/>
                            </p:stCondLst>
                            <p:childTnLst>
                              <p:par>
                                <p:cTn id="37" presetID="10" presetClass="entr" presetSubtype="0" fill="hold" nodeType="after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par>
                                <p:cTn id="40" presetID="35" presetClass="path" presetSubtype="0" accel="50000" decel="50000" fill="hold" nodeType="withEffect">
                                  <p:stCondLst>
                                    <p:cond delay="0"/>
                                  </p:stCondLst>
                                  <p:childTnLst>
                                    <p:animMotion origin="layout" path="M 2.29167E-6 -3.7037E-6 L -0.19479 -3.7037E-6 " pathEditMode="relative" rAng="0" ptsTypes="AA">
                                      <p:cBhvr>
                                        <p:cTn id="41" dur="2000" fill="hold"/>
                                        <p:tgtEl>
                                          <p:spTgt spid="11"/>
                                        </p:tgtEl>
                                        <p:attrNameLst>
                                          <p:attrName>ppt_x</p:attrName>
                                          <p:attrName>ppt_y</p:attrName>
                                        </p:attrNameLst>
                                      </p:cBhvr>
                                      <p:rCtr x="-9740" y="0"/>
                                    </p:animMotion>
                                  </p:childTnLst>
                                </p:cTn>
                              </p:par>
                              <p:par>
                                <p:cTn id="42" presetID="10" presetClass="entr" presetSubtype="0" fill="hold"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fade">
                                      <p:cBhvr>
                                        <p:cTn id="44" dur="500"/>
                                        <p:tgtEl>
                                          <p:spTgt spid="20"/>
                                        </p:tgtEl>
                                      </p:cBhvr>
                                    </p:animEffect>
                                  </p:childTnLst>
                                </p:cTn>
                              </p:par>
                              <p:par>
                                <p:cTn id="45" presetID="10" presetClass="entr" presetSubtype="0" fill="hold"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2806700" y="4928179"/>
            <a:ext cx="9220200" cy="1701193"/>
          </a:xfrm>
        </p:spPr>
        <p:txBody>
          <a:bodyPr vert="horz" lIns="91440" tIns="45720" rIns="91440" bIns="45720" rtlCol="0" anchor="ctr">
            <a:normAutofit fontScale="90000"/>
          </a:bodyPr>
          <a:lstStyle/>
          <a:p>
            <a:pPr algn="r"/>
            <a:r>
              <a:rPr lang="en-US" sz="3200" b="1" kern="1200" spc="600">
                <a:solidFill>
                  <a:schemeClr val="tx1"/>
                </a:solidFill>
                <a:latin typeface="+mj-lt"/>
                <a:ea typeface="+mj-ea"/>
                <a:cs typeface="+mj-cs"/>
              </a:rPr>
              <a:t>Image Analysis Is (Usually) The Aftermath Of A Processing Workflow- That Enables Us To Conclude Our Experiment</a:t>
            </a:r>
          </a:p>
        </p:txBody>
      </p:sp>
      <p:sp>
        <p:nvSpPr>
          <p:cNvPr id="42" name="Right Triangle 44">
            <a:extLst>
              <a:ext uri="{FF2B5EF4-FFF2-40B4-BE49-F238E27FC236}">
                <a16:creationId xmlns:a16="http://schemas.microsoft.com/office/drawing/2014/main" id="{23293907-0F26-4752-BCD0-3AC2C5026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31731" y="635538"/>
            <a:ext cx="680408" cy="849747"/>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A green and white leaf&#10;&#10;Description automatically generated">
            <a:extLst>
              <a:ext uri="{FF2B5EF4-FFF2-40B4-BE49-F238E27FC236}">
                <a16:creationId xmlns:a16="http://schemas.microsoft.com/office/drawing/2014/main" id="{C822C138-E1B6-F4E0-CE53-F1EC7C5BD2EA}"/>
              </a:ext>
            </a:extLst>
          </p:cNvPr>
          <p:cNvPicPr>
            <a:picLocks noChangeAspect="1"/>
          </p:cNvPicPr>
          <p:nvPr/>
        </p:nvPicPr>
        <p:blipFill rotWithShape="1">
          <a:blip r:embed="rId3">
            <a:extLst>
              <a:ext uri="{28A0092B-C50C-407E-A947-70E740481C1C}">
                <a14:useLocalDpi xmlns:a14="http://schemas.microsoft.com/office/drawing/2010/main" val="0"/>
              </a:ext>
            </a:extLst>
          </a:blip>
          <a:srcRect t="10985" r="-10" b="179"/>
          <a:stretch/>
        </p:blipFill>
        <p:spPr>
          <a:xfrm>
            <a:off x="2969841" y="1483803"/>
            <a:ext cx="1990594" cy="1374782"/>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3221967B-6C1A-389C-87C4-46086AAA4107}"/>
              </a:ext>
            </a:extLst>
          </p:cNvPr>
          <p:cNvPicPr>
            <a:picLocks noChangeAspect="1"/>
          </p:cNvPicPr>
          <p:nvPr/>
        </p:nvPicPr>
        <p:blipFill rotWithShape="1">
          <a:blip r:embed="rId4">
            <a:extLst>
              <a:ext uri="{28A0092B-C50C-407E-A947-70E740481C1C}">
                <a14:useLocalDpi xmlns:a14="http://schemas.microsoft.com/office/drawing/2010/main" val="0"/>
              </a:ext>
            </a:extLst>
          </a:blip>
          <a:srcRect l="829" r="15287" b="-2"/>
          <a:stretch/>
        </p:blipFill>
        <p:spPr>
          <a:xfrm>
            <a:off x="630125" y="2837669"/>
            <a:ext cx="2344059" cy="3416073"/>
          </a:xfrm>
          <a:prstGeom prst="rect">
            <a:avLst/>
          </a:prstGeom>
        </p:spPr>
      </p:pic>
      <p:sp>
        <p:nvSpPr>
          <p:cNvPr id="43" name="Freeform: Shape 46">
            <a:extLst>
              <a:ext uri="{FF2B5EF4-FFF2-40B4-BE49-F238E27FC236}">
                <a16:creationId xmlns:a16="http://schemas.microsoft.com/office/drawing/2014/main" id="{339141A8-FDFD-4ABE-A499-72C9669F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14143" y="991883"/>
            <a:ext cx="1371600" cy="2356777"/>
          </a:xfrm>
          <a:custGeom>
            <a:avLst/>
            <a:gdLst>
              <a:gd name="connsiteX0" fmla="*/ 0 w 1371600"/>
              <a:gd name="connsiteY0" fmla="*/ 0 h 2356777"/>
              <a:gd name="connsiteX1" fmla="*/ 0 w 1371600"/>
              <a:gd name="connsiteY1" fmla="*/ 1216152 h 2356777"/>
              <a:gd name="connsiteX2" fmla="*/ 4495 w 1371600"/>
              <a:gd name="connsiteY2" fmla="*/ 1216152 h 2356777"/>
              <a:gd name="connsiteX3" fmla="*/ 4495 w 1371600"/>
              <a:gd name="connsiteY3" fmla="*/ 2356777 h 2356777"/>
              <a:gd name="connsiteX4" fmla="*/ 1367105 w 1371600"/>
              <a:gd name="connsiteY4" fmla="*/ 2356777 h 2356777"/>
              <a:gd name="connsiteX5" fmla="*/ 1367105 w 1371600"/>
              <a:gd name="connsiteY5" fmla="*/ 1216152 h 2356777"/>
              <a:gd name="connsiteX6" fmla="*/ 1371600 w 1371600"/>
              <a:gd name="connsiteY6" fmla="*/ 1216152 h 2356777"/>
              <a:gd name="connsiteX7" fmla="*/ 1367105 w 1371600"/>
              <a:gd name="connsiteY7" fmla="*/ 1212166 h 2356777"/>
              <a:gd name="connsiteX8" fmla="*/ 1367105 w 1371600"/>
              <a:gd name="connsiteY8" fmla="*/ 1210176 h 2356777"/>
              <a:gd name="connsiteX9" fmla="*/ 1364860 w 1371600"/>
              <a:gd name="connsiteY9" fmla="*/ 1210176 h 235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1600" h="2356777">
                <a:moveTo>
                  <a:pt x="0" y="0"/>
                </a:moveTo>
                <a:lnTo>
                  <a:pt x="0" y="1216152"/>
                </a:lnTo>
                <a:lnTo>
                  <a:pt x="4495" y="1216152"/>
                </a:lnTo>
                <a:lnTo>
                  <a:pt x="4495" y="2356777"/>
                </a:lnTo>
                <a:lnTo>
                  <a:pt x="1367105" y="2356777"/>
                </a:lnTo>
                <a:lnTo>
                  <a:pt x="1367105" y="1216152"/>
                </a:lnTo>
                <a:lnTo>
                  <a:pt x="1371600" y="1216152"/>
                </a:lnTo>
                <a:lnTo>
                  <a:pt x="1367105" y="1212166"/>
                </a:lnTo>
                <a:lnTo>
                  <a:pt x="1367105" y="1210176"/>
                </a:lnTo>
                <a:lnTo>
                  <a:pt x="1364860" y="1210176"/>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A red leaf with a green background&#10;&#10;Description automatically generated">
            <a:extLst>
              <a:ext uri="{FF2B5EF4-FFF2-40B4-BE49-F238E27FC236}">
                <a16:creationId xmlns:a16="http://schemas.microsoft.com/office/drawing/2014/main" id="{6E70C9E6-375D-2BFF-F48F-E93AC75A1459}"/>
              </a:ext>
            </a:extLst>
          </p:cNvPr>
          <p:cNvPicPr>
            <a:picLocks noChangeAspect="1"/>
          </p:cNvPicPr>
          <p:nvPr/>
        </p:nvPicPr>
        <p:blipFill rotWithShape="1">
          <a:blip r:embed="rId5">
            <a:extLst>
              <a:ext uri="{28A0092B-C50C-407E-A947-70E740481C1C}">
                <a14:useLocalDpi xmlns:a14="http://schemas.microsoft.com/office/drawing/2010/main" val="0"/>
              </a:ext>
            </a:extLst>
          </a:blip>
          <a:srcRect t="8744" r="-1" b="-1"/>
          <a:stretch/>
        </p:blipFill>
        <p:spPr>
          <a:xfrm>
            <a:off x="140222" y="279400"/>
            <a:ext cx="1707120" cy="1211226"/>
          </a:xfrm>
          <a:prstGeom prst="rect">
            <a:avLst/>
          </a:prstGeom>
        </p:spPr>
      </p:pic>
      <p:sp>
        <p:nvSpPr>
          <p:cNvPr id="44" name="Right Triangle 48">
            <a:extLst>
              <a:ext uri="{FF2B5EF4-FFF2-40B4-BE49-F238E27FC236}">
                <a16:creationId xmlns:a16="http://schemas.microsoft.com/office/drawing/2014/main" id="{E916EF49-F958-4F28-A999-F8FA8D09A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06828" y="2437565"/>
            <a:ext cx="325600" cy="406635"/>
          </a:xfrm>
          <a:prstGeom prst="rtTriangle">
            <a:avLst/>
          </a:prstGeom>
          <a:solidFill>
            <a:srgbClr val="73E5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descr="A screenshot of a computer&#10;&#10;Description automatically generated">
            <a:extLst>
              <a:ext uri="{FF2B5EF4-FFF2-40B4-BE49-F238E27FC236}">
                <a16:creationId xmlns:a16="http://schemas.microsoft.com/office/drawing/2014/main" id="{A7EF0B5E-6FD0-F16D-A08C-FAB738EBB6B1}"/>
              </a:ext>
            </a:extLst>
          </p:cNvPr>
          <p:cNvPicPr>
            <a:picLocks noChangeAspect="1"/>
          </p:cNvPicPr>
          <p:nvPr/>
        </p:nvPicPr>
        <p:blipFill rotWithShape="1">
          <a:blip r:embed="rId6">
            <a:extLst>
              <a:ext uri="{28A0092B-C50C-407E-A947-70E740481C1C}">
                <a14:useLocalDpi xmlns:a14="http://schemas.microsoft.com/office/drawing/2010/main" val="0"/>
              </a:ext>
            </a:extLst>
          </a:blip>
          <a:srcRect l="400" r="10496" b="2"/>
          <a:stretch/>
        </p:blipFill>
        <p:spPr>
          <a:xfrm>
            <a:off x="4062100" y="2848636"/>
            <a:ext cx="3471464" cy="1883664"/>
          </a:xfrm>
          <a:prstGeom prst="rect">
            <a:avLst/>
          </a:prstGeom>
        </p:spPr>
      </p:pic>
      <p:sp>
        <p:nvSpPr>
          <p:cNvPr id="46" name="Right Triangle 50">
            <a:extLst>
              <a:ext uri="{FF2B5EF4-FFF2-40B4-BE49-F238E27FC236}">
                <a16:creationId xmlns:a16="http://schemas.microsoft.com/office/drawing/2014/main" id="{A7665D74-DFEA-412C-928C-F090E67084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583914" y="3243055"/>
            <a:ext cx="1881096" cy="1092260"/>
          </a:xfrm>
          <a:prstGeom prst="r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Right Triangle 52">
            <a:extLst>
              <a:ext uri="{FF2B5EF4-FFF2-40B4-BE49-F238E27FC236}">
                <a16:creationId xmlns:a16="http://schemas.microsoft.com/office/drawing/2014/main" id="{2335FEDF-EF88-4E68-9CF7-5A72EF32A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0435" y="1488222"/>
            <a:ext cx="1092260" cy="1364098"/>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red leaf with a tail&#10;&#10;Description automatically generated">
            <a:extLst>
              <a:ext uri="{FF2B5EF4-FFF2-40B4-BE49-F238E27FC236}">
                <a16:creationId xmlns:a16="http://schemas.microsoft.com/office/drawing/2014/main" id="{5BE142D4-24AB-35D9-47E8-4FA9FB100A2F}"/>
              </a:ext>
            </a:extLst>
          </p:cNvPr>
          <p:cNvPicPr>
            <a:picLocks noChangeAspect="1"/>
          </p:cNvPicPr>
          <p:nvPr/>
        </p:nvPicPr>
        <p:blipFill rotWithShape="1">
          <a:blip r:embed="rId7">
            <a:extLst>
              <a:ext uri="{28A0092B-C50C-407E-A947-70E740481C1C}">
                <a14:useLocalDpi xmlns:a14="http://schemas.microsoft.com/office/drawing/2010/main" val="0"/>
              </a:ext>
            </a:extLst>
          </a:blip>
          <a:srcRect t="19335" r="3" b="10362"/>
          <a:stretch/>
        </p:blipFill>
        <p:spPr>
          <a:xfrm>
            <a:off x="7533564" y="635538"/>
            <a:ext cx="4028310" cy="2202131"/>
          </a:xfrm>
          <a:prstGeom prst="rect">
            <a:avLst/>
          </a:prstGeom>
        </p:spPr>
      </p:pic>
      <p:sp>
        <p:nvSpPr>
          <p:cNvPr id="50" name="Right Triangle 54">
            <a:extLst>
              <a:ext uri="{FF2B5EF4-FFF2-40B4-BE49-F238E27FC236}">
                <a16:creationId xmlns:a16="http://schemas.microsoft.com/office/drawing/2014/main" id="{837A7BE2-DF08-4ECE-A520-13927DBF4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782961" y="4947446"/>
            <a:ext cx="1495517" cy="1117075"/>
          </a:xfrm>
          <a:prstGeom prst="rtTriangle">
            <a:avLst/>
          </a:prstGeom>
          <a:solidFill>
            <a:schemeClr val="accent3">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3" name="Straight Connector 12">
            <a:extLst>
              <a:ext uri="{FF2B5EF4-FFF2-40B4-BE49-F238E27FC236}">
                <a16:creationId xmlns:a16="http://schemas.microsoft.com/office/drawing/2014/main" id="{41645D2A-2F16-1640-C296-5C6CC413E054}"/>
              </a:ext>
            </a:extLst>
          </p:cNvPr>
          <p:cNvCxnSpPr/>
          <p:nvPr/>
        </p:nvCxnSpPr>
        <p:spPr>
          <a:xfrm flipH="1">
            <a:off x="4559300" y="6629372"/>
            <a:ext cx="7277100" cy="0"/>
          </a:xfrm>
          <a:prstGeom prst="line">
            <a:avLst/>
          </a:prstGeom>
          <a:ln w="1905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71604484"/>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E73BBE33-B533-4661-8A6A-6BD8D05EB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9">
            <a:extLst>
              <a:ext uri="{FF2B5EF4-FFF2-40B4-BE49-F238E27FC236}">
                <a16:creationId xmlns:a16="http://schemas.microsoft.com/office/drawing/2014/main" id="{94B325E3-E7A2-7A69-96F7-B4BF3BC6E5D8}"/>
              </a:ext>
            </a:extLst>
          </p:cNvPr>
          <p:cNvSpPr>
            <a:spLocks noGrp="1"/>
          </p:cNvSpPr>
          <p:nvPr>
            <p:ph type="title"/>
          </p:nvPr>
        </p:nvSpPr>
        <p:spPr>
          <a:xfrm>
            <a:off x="266700" y="557189"/>
            <a:ext cx="3987800" cy="2785947"/>
          </a:xfrm>
        </p:spPr>
        <p:txBody>
          <a:bodyPr vert="horz" lIns="91440" tIns="45720" rIns="91440" bIns="45720" rtlCol="0" anchor="b">
            <a:normAutofit fontScale="90000"/>
          </a:bodyPr>
          <a:lstStyle/>
          <a:p>
            <a:pPr algn="r"/>
            <a:r>
              <a:rPr lang="en-US" sz="5400" b="1" spc="600" dirty="0">
                <a:solidFill>
                  <a:schemeClr val="bg1"/>
                </a:solidFill>
              </a:rPr>
              <a:t>What is image processing?</a:t>
            </a:r>
            <a:endParaRPr lang="en-US" sz="5200" b="1" kern="1200" dirty="0">
              <a:solidFill>
                <a:schemeClr val="bg1"/>
              </a:solidFill>
            </a:endParaRPr>
          </a:p>
        </p:txBody>
      </p:sp>
      <p:pic>
        <p:nvPicPr>
          <p:cNvPr id="14" name="Picture 13" descr="A screenshot of a computer&#10;&#10;Description automatically generated">
            <a:extLst>
              <a:ext uri="{FF2B5EF4-FFF2-40B4-BE49-F238E27FC236}">
                <a16:creationId xmlns:a16="http://schemas.microsoft.com/office/drawing/2014/main" id="{09DF5013-C021-8E28-57BF-B804E506FFDD}"/>
              </a:ext>
            </a:extLst>
          </p:cNvPr>
          <p:cNvPicPr>
            <a:picLocks noChangeAspect="1"/>
          </p:cNvPicPr>
          <p:nvPr/>
        </p:nvPicPr>
        <p:blipFill rotWithShape="1">
          <a:blip r:embed="rId3">
            <a:extLst>
              <a:ext uri="{28A0092B-C50C-407E-A947-70E740481C1C}">
                <a14:useLocalDpi xmlns:a14="http://schemas.microsoft.com/office/drawing/2010/main" val="0"/>
              </a:ext>
            </a:extLst>
          </a:blip>
          <a:srcRect r="4209" b="-6"/>
          <a:stretch/>
        </p:blipFill>
        <p:spPr>
          <a:xfrm>
            <a:off x="4657343" y="-2"/>
            <a:ext cx="2745766" cy="2228757"/>
          </a:xfrm>
          <a:prstGeom prst="rect">
            <a:avLst/>
          </a:prstGeom>
        </p:spPr>
      </p:pic>
      <p:pic>
        <p:nvPicPr>
          <p:cNvPr id="13" name="Picture 12" descr="A green leaf on a white background&#10;&#10;Description automatically generated">
            <a:extLst>
              <a:ext uri="{FF2B5EF4-FFF2-40B4-BE49-F238E27FC236}">
                <a16:creationId xmlns:a16="http://schemas.microsoft.com/office/drawing/2014/main" id="{253EBC7D-344B-FB38-957B-87D2E00CC75F}"/>
              </a:ext>
            </a:extLst>
          </p:cNvPr>
          <p:cNvPicPr>
            <a:picLocks noChangeAspect="1"/>
          </p:cNvPicPr>
          <p:nvPr/>
        </p:nvPicPr>
        <p:blipFill rotWithShape="1">
          <a:blip r:embed="rId4">
            <a:extLst>
              <a:ext uri="{28A0092B-C50C-407E-A947-70E740481C1C}">
                <a14:useLocalDpi xmlns:a14="http://schemas.microsoft.com/office/drawing/2010/main" val="0"/>
              </a:ext>
            </a:extLst>
          </a:blip>
          <a:srcRect t="3517" r="-6" b="-6"/>
          <a:stretch/>
        </p:blipFill>
        <p:spPr>
          <a:xfrm>
            <a:off x="4657343" y="2400474"/>
            <a:ext cx="2742158" cy="2057043"/>
          </a:xfrm>
          <a:prstGeom prst="rect">
            <a:avLst/>
          </a:prstGeom>
        </p:spPr>
      </p:pic>
      <p:pic>
        <p:nvPicPr>
          <p:cNvPr id="15" name="Content Placeholder 10" descr="A green leaf with a ruler&#10;&#10;Description automatically generated">
            <a:extLst>
              <a:ext uri="{FF2B5EF4-FFF2-40B4-BE49-F238E27FC236}">
                <a16:creationId xmlns:a16="http://schemas.microsoft.com/office/drawing/2014/main" id="{7CCF3BC4-A63E-874A-976C-1EE696DDAF76}"/>
              </a:ext>
            </a:extLst>
          </p:cNvPr>
          <p:cNvPicPr>
            <a:picLocks noGrp="1" noChangeAspect="1"/>
          </p:cNvPicPr>
          <p:nvPr>
            <p:ph idx="1"/>
          </p:nvPr>
        </p:nvPicPr>
        <p:blipFill rotWithShape="1">
          <a:blip r:embed="rId5">
            <a:extLst>
              <a:ext uri="{28A0092B-C50C-407E-A947-70E740481C1C}">
                <a14:useLocalDpi xmlns:a14="http://schemas.microsoft.com/office/drawing/2010/main" val="0"/>
              </a:ext>
            </a:extLst>
          </a:blip>
          <a:srcRect t="18655" b="6192"/>
          <a:stretch/>
        </p:blipFill>
        <p:spPr>
          <a:xfrm>
            <a:off x="7570565" y="10"/>
            <a:ext cx="4614002" cy="3337539"/>
          </a:xfrm>
          <a:prstGeom prst="rect">
            <a:avLst/>
          </a:prstGeom>
        </p:spPr>
      </p:pic>
      <p:pic>
        <p:nvPicPr>
          <p:cNvPr id="12" name="Picture 11" descr="A red leaf on a white background&#10;&#10;Description automatically generated">
            <a:extLst>
              <a:ext uri="{FF2B5EF4-FFF2-40B4-BE49-F238E27FC236}">
                <a16:creationId xmlns:a16="http://schemas.microsoft.com/office/drawing/2014/main" id="{F48E8C1F-C021-62E5-11FB-63B7B2286D08}"/>
              </a:ext>
            </a:extLst>
          </p:cNvPr>
          <p:cNvPicPr>
            <a:picLocks noChangeAspect="1"/>
          </p:cNvPicPr>
          <p:nvPr/>
        </p:nvPicPr>
        <p:blipFill rotWithShape="1">
          <a:blip r:embed="rId6">
            <a:extLst>
              <a:ext uri="{28A0092B-C50C-407E-A947-70E740481C1C}">
                <a14:useLocalDpi xmlns:a14="http://schemas.microsoft.com/office/drawing/2010/main" val="0"/>
              </a:ext>
            </a:extLst>
          </a:blip>
          <a:srcRect r="4209" b="-6"/>
          <a:stretch/>
        </p:blipFill>
        <p:spPr>
          <a:xfrm>
            <a:off x="4653627" y="4629236"/>
            <a:ext cx="2745764" cy="2228764"/>
          </a:xfrm>
          <a:prstGeom prst="rect">
            <a:avLst/>
          </a:prstGeom>
        </p:spPr>
      </p:pic>
      <p:pic>
        <p:nvPicPr>
          <p:cNvPr id="11" name="Picture 10" descr="A green and white leaf&#10;&#10;Description automatically generated">
            <a:extLst>
              <a:ext uri="{FF2B5EF4-FFF2-40B4-BE49-F238E27FC236}">
                <a16:creationId xmlns:a16="http://schemas.microsoft.com/office/drawing/2014/main" id="{F2A81FB3-00C7-F3CF-D3A0-7200847838AA}"/>
              </a:ext>
            </a:extLst>
          </p:cNvPr>
          <p:cNvPicPr>
            <a:picLocks noChangeAspect="1"/>
          </p:cNvPicPr>
          <p:nvPr/>
        </p:nvPicPr>
        <p:blipFill rotWithShape="1">
          <a:blip r:embed="rId7">
            <a:extLst>
              <a:ext uri="{28A0092B-C50C-407E-A947-70E740481C1C}">
                <a14:useLocalDpi xmlns:a14="http://schemas.microsoft.com/office/drawing/2010/main" val="0"/>
              </a:ext>
            </a:extLst>
          </a:blip>
          <a:srcRect t="6653"/>
          <a:stretch/>
        </p:blipFill>
        <p:spPr>
          <a:xfrm>
            <a:off x="7570565" y="3509264"/>
            <a:ext cx="4614002" cy="3348735"/>
          </a:xfrm>
          <a:prstGeom prst="rect">
            <a:avLst/>
          </a:prstGeom>
        </p:spPr>
      </p:pic>
      <p:sp>
        <p:nvSpPr>
          <p:cNvPr id="16" name="TextBox 15">
            <a:extLst>
              <a:ext uri="{FF2B5EF4-FFF2-40B4-BE49-F238E27FC236}">
                <a16:creationId xmlns:a16="http://schemas.microsoft.com/office/drawing/2014/main" id="{C3230D58-DA05-5C4B-F15D-42840492B8F6}"/>
              </a:ext>
            </a:extLst>
          </p:cNvPr>
          <p:cNvSpPr txBox="1"/>
          <p:nvPr/>
        </p:nvSpPr>
        <p:spPr>
          <a:xfrm>
            <a:off x="3050" y="3569825"/>
            <a:ext cx="4162550" cy="3061485"/>
          </a:xfrm>
          <a:prstGeom prst="rect">
            <a:avLst/>
          </a:prstGeom>
        </p:spPr>
        <p:txBody>
          <a:bodyPr vert="horz" lIns="91440" tIns="45720" rIns="91440" bIns="45720" rtlCol="0" anchor="ctr">
            <a:normAutofit/>
          </a:bodyPr>
          <a:lstStyle/>
          <a:p>
            <a:pPr marL="285750" indent="-228600" algn="just">
              <a:lnSpc>
                <a:spcPct val="90000"/>
              </a:lnSpc>
              <a:spcAft>
                <a:spcPts val="600"/>
              </a:spcAft>
              <a:buFont typeface="Arial" panose="020B0604020202020204" pitchFamily="34" charset="0"/>
              <a:buChar char="•"/>
            </a:pPr>
            <a:r>
              <a:rPr lang="en-US" sz="2400" b="1" dirty="0">
                <a:solidFill>
                  <a:schemeClr val="bg1"/>
                </a:solidFill>
              </a:rPr>
              <a:t>In our context </a:t>
            </a:r>
            <a:r>
              <a:rPr lang="en-US" sz="2400" dirty="0">
                <a:solidFill>
                  <a:schemeClr val="bg1"/>
                </a:solidFill>
              </a:rPr>
              <a:t>– the raw data (pixel values) is altered to give an intermediate/result image, from which we extract meaningful data at the analysis part, e.g., shape parameters, area, intensity values (of the raw image), label images, etc.</a:t>
            </a:r>
          </a:p>
        </p:txBody>
      </p:sp>
    </p:spTree>
    <p:extLst>
      <p:ext uri="{BB962C8B-B14F-4D97-AF65-F5344CB8AC3E}">
        <p14:creationId xmlns:p14="http://schemas.microsoft.com/office/powerpoint/2010/main" val="1732580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38200" y="669925"/>
            <a:ext cx="4508946" cy="1325563"/>
          </a:xfrm>
        </p:spPr>
        <p:txBody>
          <a:bodyPr anchor="b">
            <a:normAutofit/>
          </a:bodyPr>
          <a:lstStyle/>
          <a:p>
            <a:pPr algn="r"/>
            <a:r>
              <a:rPr lang="en-US" b="1" spc="600" dirty="0">
                <a:solidFill>
                  <a:schemeClr val="bg1"/>
                </a:solidFill>
                <a:effectLst>
                  <a:outerShdw blurRad="38100" dist="38100" dir="2700000" algn="tl">
                    <a:srgbClr val="000000">
                      <a:alpha val="43137"/>
                    </a:srgbClr>
                  </a:outerShdw>
                </a:effectLst>
              </a:rPr>
              <a:t>Credits</a:t>
            </a:r>
            <a:endParaRPr lang="en-IL" b="1" spc="600" dirty="0">
              <a:solidFill>
                <a:schemeClr val="bg1"/>
              </a:solidFill>
              <a:effectLst>
                <a:outerShdw blurRad="38100" dist="38100" dir="2700000" algn="tl">
                  <a:srgbClr val="000000">
                    <a:alpha val="43137"/>
                  </a:srgbClr>
                </a:outerShdw>
              </a:effectLst>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9E965B1-3292-79CB-FBF9-64574DC5ED59}"/>
              </a:ext>
            </a:extLst>
          </p:cNvPr>
          <p:cNvSpPr>
            <a:spLocks noGrp="1"/>
          </p:cNvSpPr>
          <p:nvPr>
            <p:ph idx="1"/>
          </p:nvPr>
        </p:nvSpPr>
        <p:spPr>
          <a:xfrm>
            <a:off x="1392667" y="2398957"/>
            <a:ext cx="9406666" cy="3526144"/>
          </a:xfrm>
        </p:spPr>
        <p:txBody>
          <a:bodyPr>
            <a:normAutofit/>
          </a:bodyPr>
          <a:lstStyle/>
          <a:p>
            <a:pPr>
              <a:lnSpc>
                <a:spcPct val="150000"/>
              </a:lnSpc>
            </a:pPr>
            <a:r>
              <a:rPr lang="en-US" sz="2000" dirty="0">
                <a:solidFill>
                  <a:schemeClr val="bg1"/>
                </a:solidFill>
              </a:rPr>
              <a:t>Pete Bankhead - University of Edinburgh</a:t>
            </a:r>
          </a:p>
          <a:p>
            <a:pPr>
              <a:lnSpc>
                <a:spcPct val="150000"/>
              </a:lnSpc>
            </a:pPr>
            <a:r>
              <a:rPr lang="en-US" sz="2000" dirty="0">
                <a:solidFill>
                  <a:schemeClr val="bg1"/>
                </a:solidFill>
              </a:rPr>
              <a:t>Robert </a:t>
            </a:r>
            <a:r>
              <a:rPr lang="en-US" sz="2000" dirty="0" err="1">
                <a:solidFill>
                  <a:schemeClr val="bg1"/>
                </a:solidFill>
              </a:rPr>
              <a:t>Haase</a:t>
            </a:r>
            <a:r>
              <a:rPr lang="en-US" sz="2000" dirty="0">
                <a:solidFill>
                  <a:schemeClr val="bg1"/>
                </a:solidFill>
              </a:rPr>
              <a:t> - TU Dresden</a:t>
            </a:r>
          </a:p>
          <a:p>
            <a:pPr>
              <a:lnSpc>
                <a:spcPct val="150000"/>
              </a:lnSpc>
            </a:pPr>
            <a:r>
              <a:rPr lang="en-US" sz="2000" dirty="0">
                <a:solidFill>
                  <a:schemeClr val="bg1"/>
                </a:solidFill>
              </a:rPr>
              <a:t>Wikipedia</a:t>
            </a:r>
          </a:p>
          <a:p>
            <a:pPr>
              <a:lnSpc>
                <a:spcPct val="150000"/>
              </a:lnSpc>
            </a:pPr>
            <a:r>
              <a:rPr lang="en-US" sz="2000" dirty="0">
                <a:solidFill>
                  <a:schemeClr val="bg1"/>
                </a:solidFill>
              </a:rPr>
              <a:t>OpenAI - ChatGPT</a:t>
            </a:r>
          </a:p>
          <a:p>
            <a:pPr>
              <a:lnSpc>
                <a:spcPct val="150000"/>
              </a:lnSpc>
            </a:pPr>
            <a:r>
              <a:rPr lang="en-US" sz="2000" dirty="0">
                <a:solidFill>
                  <a:schemeClr val="bg1"/>
                </a:solidFill>
              </a:rPr>
              <a:t>Google - Bard</a:t>
            </a:r>
          </a:p>
          <a:p>
            <a:pPr>
              <a:lnSpc>
                <a:spcPct val="150000"/>
              </a:lnSpc>
            </a:pPr>
            <a:endParaRPr lang="en-IL" sz="2000" dirty="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6744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83029" y="669925"/>
            <a:ext cx="6306091" cy="1325563"/>
          </a:xfrm>
        </p:spPr>
        <p:txBody>
          <a:bodyPr anchor="b">
            <a:noAutofit/>
          </a:bodyPr>
          <a:lstStyle/>
          <a:p>
            <a:pPr algn="r"/>
            <a:r>
              <a:rPr lang="en-US" sz="3200" b="1" spc="600">
                <a:solidFill>
                  <a:schemeClr val="bg1"/>
                </a:solidFill>
                <a:effectLst>
                  <a:outerShdw blurRad="38100" dist="38100" dir="2700000" algn="tl">
                    <a:srgbClr val="000000">
                      <a:alpha val="43137"/>
                    </a:srgbClr>
                  </a:outerShdw>
                </a:effectLst>
              </a:rPr>
              <a:t>What Is Image Processing? – Comparative Summary</a:t>
            </a:r>
            <a:endParaRPr lang="en-IL" sz="3200" b="1" spc="600">
              <a:solidFill>
                <a:schemeClr val="bg1"/>
              </a:solidFill>
              <a:effectLst>
                <a:outerShdw blurRad="38100" dist="38100" dir="2700000" algn="tl">
                  <a:srgbClr val="000000">
                    <a:alpha val="43137"/>
                  </a:srgbClr>
                </a:outerShdw>
              </a:effectLst>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e 4">
            <a:extLst>
              <a:ext uri="{FF2B5EF4-FFF2-40B4-BE49-F238E27FC236}">
                <a16:creationId xmlns:a16="http://schemas.microsoft.com/office/drawing/2014/main" id="{59CDBDC1-9E3B-769B-959B-D29EC951C133}"/>
              </a:ext>
            </a:extLst>
          </p:cNvPr>
          <p:cNvGraphicFramePr>
            <a:graphicFrameLocks noGrp="1"/>
          </p:cNvGraphicFramePr>
          <p:nvPr>
            <p:extLst>
              <p:ext uri="{D42A27DB-BD31-4B8C-83A1-F6EECF244321}">
                <p14:modId xmlns:p14="http://schemas.microsoft.com/office/powerpoint/2010/main" val="2616105408"/>
              </p:ext>
            </p:extLst>
          </p:nvPr>
        </p:nvGraphicFramePr>
        <p:xfrm>
          <a:off x="6369544" y="3428999"/>
          <a:ext cx="5636525" cy="2810246"/>
        </p:xfrm>
        <a:graphic>
          <a:graphicData uri="http://schemas.openxmlformats.org/drawingml/2006/table">
            <a:tbl>
              <a:tblPr>
                <a:tableStyleId>{284E427A-3D55-4303-BF80-6455036E1DE7}</a:tableStyleId>
              </a:tblPr>
              <a:tblGrid>
                <a:gridCol w="951689">
                  <a:extLst>
                    <a:ext uri="{9D8B030D-6E8A-4147-A177-3AD203B41FA5}">
                      <a16:colId xmlns:a16="http://schemas.microsoft.com/office/drawing/2014/main" val="3690368515"/>
                    </a:ext>
                  </a:extLst>
                </a:gridCol>
                <a:gridCol w="2805994">
                  <a:extLst>
                    <a:ext uri="{9D8B030D-6E8A-4147-A177-3AD203B41FA5}">
                      <a16:colId xmlns:a16="http://schemas.microsoft.com/office/drawing/2014/main" val="1005236851"/>
                    </a:ext>
                  </a:extLst>
                </a:gridCol>
                <a:gridCol w="1878842">
                  <a:extLst>
                    <a:ext uri="{9D8B030D-6E8A-4147-A177-3AD203B41FA5}">
                      <a16:colId xmlns:a16="http://schemas.microsoft.com/office/drawing/2014/main" val="2119314118"/>
                    </a:ext>
                  </a:extLst>
                </a:gridCol>
              </a:tblGrid>
              <a:tr h="517643">
                <a:tc>
                  <a:txBody>
                    <a:bodyPr/>
                    <a:lstStyle/>
                    <a:p>
                      <a:pPr algn="ctr" rtl="0"/>
                      <a:r>
                        <a:rPr lang="en-US" sz="1200" b="1" u="sng">
                          <a:ln>
                            <a:noFill/>
                          </a:ln>
                          <a:solidFill>
                            <a:schemeClr val="bg1"/>
                          </a:solidFill>
                          <a:effectLst>
                            <a:outerShdw blurRad="38100" dist="38100" dir="2700000" algn="tl">
                              <a:srgbClr val="000000">
                                <a:alpha val="43137"/>
                              </a:srgbClr>
                            </a:outerShdw>
                          </a:effectLst>
                        </a:rPr>
                        <a:t>Feature</a:t>
                      </a:r>
                      <a:endParaRPr lang="en-US" sz="1200" b="1" u="sng">
                        <a:ln>
                          <a:noFill/>
                        </a:ln>
                        <a:solidFill>
                          <a:schemeClr val="bg1"/>
                        </a:solidFill>
                        <a:effectLst>
                          <a:outerShdw blurRad="38100" dist="38100" dir="2700000" algn="tl">
                            <a:srgbClr val="000000">
                              <a:alpha val="43137"/>
                            </a:srgbClr>
                          </a:outerShdw>
                        </a:effectLst>
                        <a:latin typeface="Google Sans"/>
                      </a:endParaRPr>
                    </a:p>
                  </a:txBody>
                  <a:tcPr marL="87732" marR="87732" marT="101441" marB="101441"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tc>
                  <a:txBody>
                    <a:bodyPr/>
                    <a:lstStyle/>
                    <a:p>
                      <a:pPr algn="ctr" rtl="0"/>
                      <a:r>
                        <a:rPr lang="en-US" sz="1200" b="1" u="sng">
                          <a:ln>
                            <a:noFill/>
                          </a:ln>
                          <a:solidFill>
                            <a:schemeClr val="bg1"/>
                          </a:solidFill>
                          <a:effectLst>
                            <a:outerShdw blurRad="38100" dist="38100" dir="2700000" algn="tl">
                              <a:srgbClr val="000000">
                                <a:alpha val="43137"/>
                              </a:srgbClr>
                            </a:outerShdw>
                          </a:effectLst>
                        </a:rPr>
                        <a:t>Artistic Image Processing</a:t>
                      </a:r>
                      <a:endParaRPr lang="en-US" sz="1200" b="1" u="sng">
                        <a:ln>
                          <a:noFill/>
                        </a:ln>
                        <a:solidFill>
                          <a:schemeClr val="bg1"/>
                        </a:solidFill>
                        <a:effectLst>
                          <a:outerShdw blurRad="38100" dist="38100" dir="2700000" algn="tl">
                            <a:srgbClr val="000000">
                              <a:alpha val="43137"/>
                            </a:srgbClr>
                          </a:outerShdw>
                        </a:effectLst>
                        <a:latin typeface="Google Sans"/>
                      </a:endParaRPr>
                    </a:p>
                  </a:txBody>
                  <a:tcPr marL="87732" marR="87732" marT="101441" marB="101441"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tc>
                  <a:txBody>
                    <a:bodyPr/>
                    <a:lstStyle/>
                    <a:p>
                      <a:pPr algn="ctr" rtl="0"/>
                      <a:r>
                        <a:rPr lang="en-US" sz="1200" b="1" u="sng">
                          <a:ln>
                            <a:noFill/>
                          </a:ln>
                          <a:solidFill>
                            <a:schemeClr val="bg1"/>
                          </a:solidFill>
                          <a:effectLst>
                            <a:outerShdw blurRad="38100" dist="38100" dir="2700000" algn="tl">
                              <a:srgbClr val="000000">
                                <a:alpha val="43137"/>
                              </a:srgbClr>
                            </a:outerShdw>
                          </a:effectLst>
                        </a:rPr>
                        <a:t>Scientific Image Processing</a:t>
                      </a:r>
                      <a:endParaRPr lang="en-US" sz="1200" b="1" u="sng">
                        <a:ln>
                          <a:noFill/>
                        </a:ln>
                        <a:solidFill>
                          <a:schemeClr val="bg1"/>
                        </a:solidFill>
                        <a:effectLst>
                          <a:outerShdw blurRad="38100" dist="38100" dir="2700000" algn="tl">
                            <a:srgbClr val="000000">
                              <a:alpha val="43137"/>
                            </a:srgbClr>
                          </a:outerShdw>
                        </a:effectLst>
                        <a:latin typeface="Google Sans"/>
                      </a:endParaRPr>
                    </a:p>
                  </a:txBody>
                  <a:tcPr marL="87732" marR="87732" marT="101441" marB="101441"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extLst>
                  <a:ext uri="{0D108BD9-81ED-4DB2-BD59-A6C34878D82A}">
                    <a16:rowId xmlns:a16="http://schemas.microsoft.com/office/drawing/2014/main" val="1992846163"/>
                  </a:ext>
                </a:extLst>
              </a:tr>
              <a:tr h="764201">
                <a:tc>
                  <a:txBody>
                    <a:bodyPr/>
                    <a:lstStyle/>
                    <a:p>
                      <a:pPr algn="ctr" rtl="0"/>
                      <a:r>
                        <a:rPr lang="en-US" sz="1200" b="1" u="sng">
                          <a:ln>
                            <a:noFill/>
                          </a:ln>
                          <a:solidFill>
                            <a:schemeClr val="bg1"/>
                          </a:solidFill>
                          <a:effectLst>
                            <a:outerShdw blurRad="38100" dist="38100" dir="2700000" algn="tl">
                              <a:srgbClr val="000000">
                                <a:alpha val="43137"/>
                              </a:srgbClr>
                            </a:outerShdw>
                          </a:effectLst>
                        </a:rPr>
                        <a:t>Purpose</a:t>
                      </a:r>
                      <a:endParaRPr lang="en-US" sz="1200" b="1" u="sng">
                        <a:ln>
                          <a:noFill/>
                        </a:ln>
                        <a:solidFill>
                          <a:schemeClr val="bg1"/>
                        </a:solidFill>
                        <a:effectLst>
                          <a:outerShdw blurRad="38100" dist="38100" dir="2700000" algn="tl">
                            <a:srgbClr val="000000">
                              <a:alpha val="43137"/>
                            </a:srgbClr>
                          </a:outerShdw>
                        </a:effectLst>
                        <a:latin typeface="Google Sans"/>
                      </a:endParaRPr>
                    </a:p>
                  </a:txBody>
                  <a:tcPr marL="87732" marR="87732" marT="87732" marB="8773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tc>
                  <a:txBody>
                    <a:bodyPr/>
                    <a:lstStyle/>
                    <a:p>
                      <a:pPr algn="ctr" rtl="0"/>
                      <a:r>
                        <a:rPr lang="en-US" sz="1200" b="1">
                          <a:ln>
                            <a:noFill/>
                          </a:ln>
                          <a:solidFill>
                            <a:schemeClr val="bg1"/>
                          </a:solidFill>
                          <a:effectLst>
                            <a:outerShdw blurRad="38100" dist="38100" dir="2700000" algn="tl">
                              <a:srgbClr val="000000">
                                <a:alpha val="43137"/>
                              </a:srgbClr>
                            </a:outerShdw>
                          </a:effectLst>
                        </a:rPr>
                        <a:t>Enhance the aesthetic appeal of an image</a:t>
                      </a:r>
                      <a:endParaRPr lang="en-US" sz="1200" b="1">
                        <a:ln>
                          <a:noFill/>
                        </a:ln>
                        <a:solidFill>
                          <a:schemeClr val="bg1"/>
                        </a:solidFill>
                        <a:effectLst>
                          <a:outerShdw blurRad="38100" dist="38100" dir="2700000" algn="tl">
                            <a:srgbClr val="000000">
                              <a:alpha val="43137"/>
                            </a:srgbClr>
                          </a:outerShdw>
                        </a:effectLst>
                        <a:latin typeface="Google Sans"/>
                      </a:endParaRPr>
                    </a:p>
                  </a:txBody>
                  <a:tcPr marL="87732" marR="87732" marT="87732" marB="8773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tc>
                  <a:txBody>
                    <a:bodyPr/>
                    <a:lstStyle/>
                    <a:p>
                      <a:pPr algn="ctr" rtl="0"/>
                      <a:r>
                        <a:rPr lang="en-US" sz="1200" b="1">
                          <a:ln>
                            <a:noFill/>
                          </a:ln>
                          <a:solidFill>
                            <a:schemeClr val="bg1"/>
                          </a:solidFill>
                          <a:effectLst>
                            <a:outerShdw blurRad="38100" dist="38100" dir="2700000" algn="tl">
                              <a:srgbClr val="000000">
                                <a:alpha val="43137"/>
                              </a:srgbClr>
                            </a:outerShdw>
                          </a:effectLst>
                        </a:rPr>
                        <a:t>Extract information from an image</a:t>
                      </a:r>
                      <a:endParaRPr lang="en-US" sz="1200" b="1">
                        <a:ln>
                          <a:noFill/>
                        </a:ln>
                        <a:solidFill>
                          <a:schemeClr val="bg1"/>
                        </a:solidFill>
                        <a:effectLst>
                          <a:outerShdw blurRad="38100" dist="38100" dir="2700000" algn="tl">
                            <a:srgbClr val="000000">
                              <a:alpha val="43137"/>
                            </a:srgbClr>
                          </a:outerShdw>
                        </a:effectLst>
                        <a:latin typeface="Google Sans"/>
                      </a:endParaRPr>
                    </a:p>
                  </a:txBody>
                  <a:tcPr marL="87732" marR="87732" marT="87732" marB="8773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extLst>
                  <a:ext uri="{0D108BD9-81ED-4DB2-BD59-A6C34878D82A}">
                    <a16:rowId xmlns:a16="http://schemas.microsoft.com/office/drawing/2014/main" val="300716676"/>
                  </a:ext>
                </a:extLst>
              </a:tr>
              <a:tr h="485371">
                <a:tc>
                  <a:txBody>
                    <a:bodyPr/>
                    <a:lstStyle/>
                    <a:p>
                      <a:pPr algn="ctr" rtl="0"/>
                      <a:r>
                        <a:rPr lang="en-US" sz="1200" b="1" u="sng">
                          <a:ln>
                            <a:noFill/>
                          </a:ln>
                          <a:solidFill>
                            <a:schemeClr val="bg1"/>
                          </a:solidFill>
                          <a:effectLst>
                            <a:outerShdw blurRad="38100" dist="38100" dir="2700000" algn="tl">
                              <a:srgbClr val="000000">
                                <a:alpha val="43137"/>
                              </a:srgbClr>
                            </a:outerShdw>
                          </a:effectLst>
                        </a:rPr>
                        <a:t>Subjectivity</a:t>
                      </a:r>
                      <a:endParaRPr lang="en-US" sz="1200" b="1" u="sng">
                        <a:ln>
                          <a:noFill/>
                        </a:ln>
                        <a:solidFill>
                          <a:schemeClr val="bg1"/>
                        </a:solidFill>
                        <a:effectLst>
                          <a:outerShdw blurRad="38100" dist="38100" dir="2700000" algn="tl">
                            <a:srgbClr val="000000">
                              <a:alpha val="43137"/>
                            </a:srgbClr>
                          </a:outerShdw>
                        </a:effectLst>
                        <a:latin typeface="Google Sans"/>
                      </a:endParaRPr>
                    </a:p>
                  </a:txBody>
                  <a:tcPr marL="87732" marR="87732" marT="87732" marB="8773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tc>
                  <a:txBody>
                    <a:bodyPr/>
                    <a:lstStyle/>
                    <a:p>
                      <a:pPr algn="ctr" rtl="0"/>
                      <a:r>
                        <a:rPr lang="en-US" sz="1200" b="1">
                          <a:ln>
                            <a:noFill/>
                          </a:ln>
                          <a:solidFill>
                            <a:schemeClr val="bg1"/>
                          </a:solidFill>
                          <a:effectLst>
                            <a:outerShdw blurRad="38100" dist="38100" dir="2700000" algn="tl">
                              <a:srgbClr val="000000">
                                <a:alpha val="43137"/>
                              </a:srgbClr>
                            </a:outerShdw>
                          </a:effectLst>
                        </a:rPr>
                        <a:t>Subjective</a:t>
                      </a:r>
                      <a:endParaRPr lang="en-US" sz="1200" b="1">
                        <a:ln>
                          <a:noFill/>
                        </a:ln>
                        <a:solidFill>
                          <a:schemeClr val="bg1"/>
                        </a:solidFill>
                        <a:effectLst>
                          <a:outerShdw blurRad="38100" dist="38100" dir="2700000" algn="tl">
                            <a:srgbClr val="000000">
                              <a:alpha val="43137"/>
                            </a:srgbClr>
                          </a:outerShdw>
                        </a:effectLst>
                        <a:latin typeface="Google Sans"/>
                      </a:endParaRPr>
                    </a:p>
                  </a:txBody>
                  <a:tcPr marL="87732" marR="87732" marT="87732" marB="8773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tc>
                  <a:txBody>
                    <a:bodyPr/>
                    <a:lstStyle/>
                    <a:p>
                      <a:pPr algn="ctr" rtl="0"/>
                      <a:r>
                        <a:rPr lang="en-US" sz="1200" b="1">
                          <a:ln>
                            <a:noFill/>
                          </a:ln>
                          <a:solidFill>
                            <a:schemeClr val="bg1"/>
                          </a:solidFill>
                          <a:effectLst>
                            <a:outerShdw blurRad="38100" dist="38100" dir="2700000" algn="tl">
                              <a:srgbClr val="000000">
                                <a:alpha val="43137"/>
                              </a:srgbClr>
                            </a:outerShdw>
                          </a:effectLst>
                        </a:rPr>
                        <a:t>Objective</a:t>
                      </a:r>
                      <a:endParaRPr lang="en-US" sz="1200" b="1">
                        <a:ln>
                          <a:noFill/>
                        </a:ln>
                        <a:solidFill>
                          <a:schemeClr val="bg1"/>
                        </a:solidFill>
                        <a:effectLst>
                          <a:outerShdw blurRad="38100" dist="38100" dir="2700000" algn="tl">
                            <a:srgbClr val="000000">
                              <a:alpha val="43137"/>
                            </a:srgbClr>
                          </a:outerShdw>
                        </a:effectLst>
                        <a:latin typeface="Google Sans"/>
                      </a:endParaRPr>
                    </a:p>
                  </a:txBody>
                  <a:tcPr marL="87732" marR="87732" marT="87732" marB="8773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extLst>
                  <a:ext uri="{0D108BD9-81ED-4DB2-BD59-A6C34878D82A}">
                    <a16:rowId xmlns:a16="http://schemas.microsoft.com/office/drawing/2014/main" val="2407695380"/>
                  </a:ext>
                </a:extLst>
              </a:tr>
              <a:tr h="1043031">
                <a:tc>
                  <a:txBody>
                    <a:bodyPr/>
                    <a:lstStyle/>
                    <a:p>
                      <a:pPr algn="ctr" rtl="0"/>
                      <a:r>
                        <a:rPr lang="en-US" sz="1200" b="1" u="sng">
                          <a:ln>
                            <a:noFill/>
                          </a:ln>
                          <a:solidFill>
                            <a:schemeClr val="bg1"/>
                          </a:solidFill>
                          <a:effectLst>
                            <a:outerShdw blurRad="38100" dist="38100" dir="2700000" algn="tl">
                              <a:srgbClr val="000000">
                                <a:alpha val="43137"/>
                              </a:srgbClr>
                            </a:outerShdw>
                          </a:effectLst>
                        </a:rPr>
                        <a:t>Examples</a:t>
                      </a:r>
                      <a:endParaRPr lang="en-US" sz="1200" b="1" u="sng">
                        <a:ln>
                          <a:noFill/>
                        </a:ln>
                        <a:solidFill>
                          <a:schemeClr val="bg1"/>
                        </a:solidFill>
                        <a:effectLst>
                          <a:outerShdw blurRad="38100" dist="38100" dir="2700000" algn="tl">
                            <a:srgbClr val="000000">
                              <a:alpha val="43137"/>
                            </a:srgbClr>
                          </a:outerShdw>
                        </a:effectLst>
                        <a:latin typeface="Google Sans"/>
                      </a:endParaRPr>
                    </a:p>
                  </a:txBody>
                  <a:tcPr marL="87732" marR="87732" marT="87732" marB="8773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tc>
                  <a:txBody>
                    <a:bodyPr/>
                    <a:lstStyle/>
                    <a:p>
                      <a:pPr algn="ctr" rtl="0"/>
                      <a:r>
                        <a:rPr lang="en-US" sz="1200" b="1">
                          <a:ln>
                            <a:noFill/>
                          </a:ln>
                          <a:solidFill>
                            <a:schemeClr val="bg1"/>
                          </a:solidFill>
                          <a:effectLst>
                            <a:outerShdw blurRad="38100" dist="38100" dir="2700000" algn="tl">
                              <a:srgbClr val="000000">
                                <a:alpha val="43137"/>
                              </a:srgbClr>
                            </a:outerShdw>
                          </a:effectLst>
                        </a:rPr>
                        <a:t>Adjusting brightness, contrast, and color balance; removing noise and artifacts</a:t>
                      </a:r>
                      <a:endParaRPr lang="en-US" sz="1200" b="1">
                        <a:ln>
                          <a:noFill/>
                        </a:ln>
                        <a:solidFill>
                          <a:schemeClr val="bg1"/>
                        </a:solidFill>
                        <a:effectLst>
                          <a:outerShdw blurRad="38100" dist="38100" dir="2700000" algn="tl">
                            <a:srgbClr val="000000">
                              <a:alpha val="43137"/>
                            </a:srgbClr>
                          </a:outerShdw>
                        </a:effectLst>
                        <a:latin typeface="Google Sans"/>
                      </a:endParaRPr>
                    </a:p>
                  </a:txBody>
                  <a:tcPr marL="87732" marR="87732" marT="87732" marB="8773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tc>
                  <a:txBody>
                    <a:bodyPr/>
                    <a:lstStyle/>
                    <a:p>
                      <a:pPr algn="ctr" rtl="0"/>
                      <a:r>
                        <a:rPr lang="en-US" sz="1200" b="1">
                          <a:ln>
                            <a:noFill/>
                          </a:ln>
                          <a:solidFill>
                            <a:schemeClr val="bg1"/>
                          </a:solidFill>
                          <a:effectLst>
                            <a:outerShdw blurRad="38100" dist="38100" dir="2700000" algn="tl">
                              <a:srgbClr val="000000">
                                <a:alpha val="43137"/>
                              </a:srgbClr>
                            </a:outerShdw>
                          </a:effectLst>
                        </a:rPr>
                        <a:t>Identifying objects, measuring size and shape, tracking movement</a:t>
                      </a:r>
                      <a:endParaRPr lang="en-US" sz="1200" b="1">
                        <a:ln>
                          <a:noFill/>
                        </a:ln>
                        <a:solidFill>
                          <a:schemeClr val="bg1"/>
                        </a:solidFill>
                        <a:effectLst>
                          <a:outerShdw blurRad="38100" dist="38100" dir="2700000" algn="tl">
                            <a:srgbClr val="000000">
                              <a:alpha val="43137"/>
                            </a:srgbClr>
                          </a:outerShdw>
                        </a:effectLst>
                        <a:latin typeface="Google Sans"/>
                      </a:endParaRPr>
                    </a:p>
                  </a:txBody>
                  <a:tcPr marL="87732" marR="87732" marT="87732" marB="8773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gradFill flip="none" rotWithShape="1">
                      <a:gsLst>
                        <a:gs pos="0">
                          <a:srgbClr val="FFC000"/>
                        </a:gs>
                        <a:gs pos="50000">
                          <a:schemeClr val="accent2"/>
                        </a:gs>
                        <a:gs pos="100000">
                          <a:srgbClr val="FF0000"/>
                        </a:gs>
                      </a:gsLst>
                      <a:lin ang="0" scaled="1"/>
                      <a:tileRect/>
                    </a:gradFill>
                  </a:tcPr>
                </a:tc>
                <a:extLst>
                  <a:ext uri="{0D108BD9-81ED-4DB2-BD59-A6C34878D82A}">
                    <a16:rowId xmlns:a16="http://schemas.microsoft.com/office/drawing/2014/main" val="2428254684"/>
                  </a:ext>
                </a:extLst>
              </a:tr>
            </a:tbl>
          </a:graphicData>
        </a:graphic>
      </p:graphicFrame>
      <p:sp>
        <p:nvSpPr>
          <p:cNvPr id="11" name="TextBox 10">
            <a:extLst>
              <a:ext uri="{FF2B5EF4-FFF2-40B4-BE49-F238E27FC236}">
                <a16:creationId xmlns:a16="http://schemas.microsoft.com/office/drawing/2014/main" id="{30FCD7F3-9AE1-382B-DE9A-9D2CA2AEFE16}"/>
              </a:ext>
            </a:extLst>
          </p:cNvPr>
          <p:cNvSpPr txBox="1"/>
          <p:nvPr/>
        </p:nvSpPr>
        <p:spPr>
          <a:xfrm>
            <a:off x="403822" y="3273242"/>
            <a:ext cx="5688106" cy="2966005"/>
          </a:xfrm>
          <a:prstGeom prst="rect">
            <a:avLst/>
          </a:prstGeom>
          <a:noFill/>
        </p:spPr>
        <p:txBody>
          <a:bodyPr wrap="square" anchor="ctr">
            <a:spAutoFit/>
          </a:bodyPr>
          <a:lstStyle/>
          <a:p>
            <a:pPr marL="0" marR="0" lvl="0" indent="0" algn="just" defTabSz="914400" eaLnBrk="0" fontAlgn="base" latinLnBrk="0" hangingPunct="0">
              <a:lnSpc>
                <a:spcPct val="150000"/>
              </a:lnSpc>
              <a:spcBef>
                <a:spcPct val="0"/>
              </a:spcBef>
              <a:spcAft>
                <a:spcPct val="0"/>
              </a:spcAft>
              <a:buClrTx/>
              <a:buSzTx/>
              <a:buFontTx/>
              <a:buNone/>
              <a:tabLst/>
            </a:pPr>
            <a:r>
              <a:rPr kumimoji="0" lang="en-US" altLang="he-IL" sz="1400" b="1" i="0" u="none" strike="noStrike" cap="none" normalizeH="0" baseline="0" dirty="0">
                <a:ln>
                  <a:noFill/>
                </a:ln>
                <a:solidFill>
                  <a:schemeClr val="bg1"/>
                </a:solidFill>
                <a:effectLst/>
                <a:latin typeface="+mj-lt"/>
              </a:rPr>
              <a:t>While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artistic</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image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processing</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is</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more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concerned</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with</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the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overall</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appearance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of</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an</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image</a:t>
            </a:r>
            <a:r>
              <a:rPr kumimoji="0" lang="en-US" altLang="he-IL" sz="1400" b="1" i="0" u="none" strike="noStrike" cap="none" normalizeH="0" baseline="0" dirty="0">
                <a:ln>
                  <a:noFill/>
                </a:ln>
                <a:solidFill>
                  <a:schemeClr val="bg1"/>
                </a:solidFill>
                <a:effectLst/>
                <a:latin typeface="+mj-lt"/>
              </a:rPr>
              <a:t>. In contrast,</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scientific</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image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processing</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is</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more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concerned</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with</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the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quantitative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information</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that</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can</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be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extracted</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from</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an</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image</a:t>
            </a:r>
            <a:r>
              <a:rPr kumimoji="0" lang="he-IL" altLang="he-IL" sz="1400" b="1" i="0" u="none" strike="noStrike" cap="none" normalizeH="0" baseline="0" dirty="0">
                <a:ln>
                  <a:noFill/>
                </a:ln>
                <a:solidFill>
                  <a:schemeClr val="bg1"/>
                </a:solidFill>
                <a:effectLst/>
                <a:latin typeface="+mj-lt"/>
              </a:rPr>
              <a:t>.</a:t>
            </a:r>
            <a:endParaRPr kumimoji="0" lang="en-US" altLang="he-IL" sz="1400" b="1" i="0" u="none" strike="noStrike" cap="none" normalizeH="0" baseline="0" dirty="0">
              <a:ln>
                <a:noFill/>
              </a:ln>
              <a:solidFill>
                <a:schemeClr val="bg1"/>
              </a:solidFill>
              <a:effectLst/>
              <a:latin typeface="+mj-lt"/>
            </a:endParaRPr>
          </a:p>
          <a:p>
            <a:pPr marL="0" marR="0" lvl="0" indent="0" algn="just" defTabSz="914400" eaLnBrk="0" fontAlgn="base" latinLnBrk="0" hangingPunct="0">
              <a:lnSpc>
                <a:spcPct val="150000"/>
              </a:lnSpc>
              <a:spcBef>
                <a:spcPct val="0"/>
              </a:spcBef>
              <a:spcAft>
                <a:spcPct val="0"/>
              </a:spcAft>
              <a:buClrTx/>
              <a:buSzTx/>
              <a:buFontTx/>
              <a:buNone/>
              <a:tabLst/>
            </a:pPr>
            <a:r>
              <a:rPr kumimoji="0" lang="he-IL" altLang="he-IL" sz="1400" b="1" i="0" u="none" strike="noStrike" cap="none" normalizeH="0" baseline="0" dirty="0" err="1">
                <a:ln>
                  <a:noFill/>
                </a:ln>
                <a:solidFill>
                  <a:schemeClr val="bg1"/>
                </a:solidFill>
                <a:effectLst/>
                <a:latin typeface="+mj-lt"/>
              </a:rPr>
              <a:t>However</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there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is</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some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overlap</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between</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the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two</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fields</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as</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some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artistic</a:t>
            </a:r>
            <a:r>
              <a:rPr kumimoji="0" lang="he-IL" altLang="he-IL" sz="1400" b="1" i="0" u="none" strike="noStrike" cap="none" normalizeH="0" baseline="0" dirty="0">
                <a:ln>
                  <a:noFill/>
                </a:ln>
                <a:solidFill>
                  <a:schemeClr val="bg1"/>
                </a:solidFill>
                <a:effectLst/>
                <a:latin typeface="+mj-lt"/>
              </a:rPr>
              <a:t> </a:t>
            </a:r>
            <a:r>
              <a:rPr kumimoji="0" lang="en-US" altLang="he-IL" sz="1400" b="1" i="0" u="none" strike="noStrike" cap="none" normalizeH="0" baseline="0" dirty="0">
                <a:ln>
                  <a:noFill/>
                </a:ln>
                <a:solidFill>
                  <a:schemeClr val="bg1"/>
                </a:solidFill>
                <a:effectLst/>
                <a:latin typeface="+mj-lt"/>
              </a:rPr>
              <a:t>image-processing</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techniques</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can</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also</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be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used</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for</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scientific</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purposes</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For</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example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adjusting</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the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brightness</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and</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contrast</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of</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an</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image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can</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be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used</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to</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improve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the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visibility</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of</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objects</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in</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an</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image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which</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can</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be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useful</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for</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scientific</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image</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processing</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tasks</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such</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as</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object</a:t>
            </a:r>
            <a:r>
              <a:rPr kumimoji="0" lang="he-IL" altLang="he-IL" sz="1400" b="1" i="0" u="none" strike="noStrike" cap="none" normalizeH="0" baseline="0" dirty="0">
                <a:ln>
                  <a:noFill/>
                </a:ln>
                <a:solidFill>
                  <a:schemeClr val="bg1"/>
                </a:solidFill>
                <a:effectLst/>
                <a:latin typeface="+mj-lt"/>
              </a:rPr>
              <a:t> </a:t>
            </a:r>
            <a:r>
              <a:rPr kumimoji="0" lang="he-IL" altLang="he-IL" sz="1400" b="1" i="0" u="none" strike="noStrike" cap="none" normalizeH="0" baseline="0" dirty="0" err="1">
                <a:ln>
                  <a:noFill/>
                </a:ln>
                <a:solidFill>
                  <a:schemeClr val="bg1"/>
                </a:solidFill>
                <a:effectLst/>
                <a:latin typeface="+mj-lt"/>
              </a:rPr>
              <a:t>identification</a:t>
            </a:r>
            <a:r>
              <a:rPr kumimoji="0" lang="he-IL" altLang="he-IL" sz="1400" b="1" i="0" u="none" strike="noStrike" cap="none" normalizeH="0" baseline="0" dirty="0">
                <a:ln>
                  <a:noFill/>
                </a:ln>
                <a:solidFill>
                  <a:schemeClr val="bg1"/>
                </a:solidFill>
                <a:effectLst/>
                <a:latin typeface="+mj-lt"/>
              </a:rPr>
              <a:t>.</a:t>
            </a:r>
          </a:p>
        </p:txBody>
      </p:sp>
    </p:spTree>
    <p:extLst>
      <p:ext uri="{BB962C8B-B14F-4D97-AF65-F5344CB8AC3E}">
        <p14:creationId xmlns:p14="http://schemas.microsoft.com/office/powerpoint/2010/main" val="28232975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nline Media 5" title="Convolutions in image processing | Week 1 | MIT 18.S191 Fall 2020 | Grant Sanderson">
            <a:hlinkClick r:id="" action="ppaction://media"/>
            <a:extLst>
              <a:ext uri="{FF2B5EF4-FFF2-40B4-BE49-F238E27FC236}">
                <a16:creationId xmlns:a16="http://schemas.microsoft.com/office/drawing/2014/main" id="{75F17426-7391-4AF3-5E3E-C981CEEC8863}"/>
              </a:ext>
            </a:extLst>
          </p:cNvPr>
          <p:cNvPicPr>
            <a:picLocks noRot="1" noChangeAspect="1"/>
          </p:cNvPicPr>
          <p:nvPr>
            <a:videoFile r:link="rId1"/>
          </p:nvPr>
        </p:nvPicPr>
        <p:blipFill>
          <a:blip r:embed="rId4"/>
          <a:stretch>
            <a:fillRect/>
          </a:stretch>
        </p:blipFill>
        <p:spPr>
          <a:xfrm>
            <a:off x="177006" y="106866"/>
            <a:ext cx="11837194" cy="6688015"/>
          </a:xfrm>
          <a:prstGeom prst="rect">
            <a:avLst/>
          </a:prstGeom>
        </p:spPr>
      </p:pic>
    </p:spTree>
    <p:extLst>
      <p:ext uri="{BB962C8B-B14F-4D97-AF65-F5344CB8AC3E}">
        <p14:creationId xmlns:p14="http://schemas.microsoft.com/office/powerpoint/2010/main" val="4160209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A6EA1A82-16A8-6E2C-D5AE-7EB44C2A632F}"/>
              </a:ext>
            </a:extLst>
          </p:cNvPr>
          <p:cNvSpPr>
            <a:spLocks noGrp="1"/>
          </p:cNvSpPr>
          <p:nvPr>
            <p:ph type="title"/>
          </p:nvPr>
        </p:nvSpPr>
        <p:spPr>
          <a:xfrm>
            <a:off x="838200" y="669925"/>
            <a:ext cx="4508946" cy="1325563"/>
          </a:xfrm>
        </p:spPr>
        <p:txBody>
          <a:bodyPr anchor="b">
            <a:normAutofit/>
          </a:bodyPr>
          <a:lstStyle/>
          <a:p>
            <a:pPr algn="r"/>
            <a:r>
              <a:rPr lang="en-US" b="1">
                <a:solidFill>
                  <a:schemeClr val="bg1"/>
                </a:solidFill>
              </a:rPr>
              <a:t>Example – Gaussian Blur</a:t>
            </a:r>
            <a:endParaRPr lang="en-IL" b="1">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6DE80C59-257E-D7F9-CB82-291100A443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3141" y="2828975"/>
            <a:ext cx="3136288" cy="311119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C8E2377-D8F6-D9E5-044C-0800EA2C61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82570" y="2828975"/>
            <a:ext cx="3136288" cy="311119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F8B226B-21D7-1E9C-9CC2-0AF761642441}"/>
              </a:ext>
            </a:extLst>
          </p:cNvPr>
          <p:cNvSpPr txBox="1"/>
          <p:nvPr/>
        </p:nvSpPr>
        <p:spPr>
          <a:xfrm>
            <a:off x="3126556" y="5973403"/>
            <a:ext cx="829458" cy="523220"/>
          </a:xfrm>
          <a:prstGeom prst="rect">
            <a:avLst/>
          </a:prstGeom>
          <a:noFill/>
        </p:spPr>
        <p:txBody>
          <a:bodyPr wrap="none" rtlCol="1">
            <a:spAutoFit/>
          </a:bodyPr>
          <a:lstStyle/>
          <a:p>
            <a:r>
              <a:rPr lang="en-US" sz="2800" b="1">
                <a:solidFill>
                  <a:schemeClr val="bg2">
                    <a:lumMod val="75000"/>
                  </a:schemeClr>
                </a:solidFill>
              </a:rPr>
              <a:t>Raw</a:t>
            </a:r>
            <a:endParaRPr lang="he-IL" sz="2800" b="1">
              <a:solidFill>
                <a:schemeClr val="bg2">
                  <a:lumMod val="75000"/>
                </a:schemeClr>
              </a:solidFill>
            </a:endParaRPr>
          </a:p>
        </p:txBody>
      </p:sp>
      <p:sp>
        <p:nvSpPr>
          <p:cNvPr id="5" name="TextBox 4">
            <a:extLst>
              <a:ext uri="{FF2B5EF4-FFF2-40B4-BE49-F238E27FC236}">
                <a16:creationId xmlns:a16="http://schemas.microsoft.com/office/drawing/2014/main" id="{8911D12D-27DF-6C51-92EC-A30306DB1C21}"/>
              </a:ext>
            </a:extLst>
          </p:cNvPr>
          <p:cNvSpPr txBox="1"/>
          <p:nvPr/>
        </p:nvSpPr>
        <p:spPr>
          <a:xfrm>
            <a:off x="6768147" y="5973403"/>
            <a:ext cx="3765133" cy="523220"/>
          </a:xfrm>
          <a:prstGeom prst="rect">
            <a:avLst/>
          </a:prstGeom>
          <a:noFill/>
        </p:spPr>
        <p:txBody>
          <a:bodyPr wrap="none" rtlCol="1">
            <a:spAutoFit/>
          </a:bodyPr>
          <a:lstStyle/>
          <a:p>
            <a:r>
              <a:rPr lang="en-US" sz="2800" b="1">
                <a:solidFill>
                  <a:schemeClr val="bg2">
                    <a:lumMod val="75000"/>
                  </a:schemeClr>
                </a:solidFill>
              </a:rPr>
              <a:t>Gaussian Blur, sigma = 4</a:t>
            </a:r>
            <a:endParaRPr lang="he-IL" sz="2800" b="1">
              <a:solidFill>
                <a:schemeClr val="bg2">
                  <a:lumMod val="75000"/>
                </a:schemeClr>
              </a:solidFill>
            </a:endParaRPr>
          </a:p>
        </p:txBody>
      </p:sp>
      <p:sp>
        <p:nvSpPr>
          <p:cNvPr id="7" name="TextBox 6">
            <a:extLst>
              <a:ext uri="{FF2B5EF4-FFF2-40B4-BE49-F238E27FC236}">
                <a16:creationId xmlns:a16="http://schemas.microsoft.com/office/drawing/2014/main" id="{85A3F7E0-53B3-DA13-E252-BC54C2A12F38}"/>
              </a:ext>
            </a:extLst>
          </p:cNvPr>
          <p:cNvSpPr txBox="1"/>
          <p:nvPr/>
        </p:nvSpPr>
        <p:spPr>
          <a:xfrm>
            <a:off x="0" y="6520026"/>
            <a:ext cx="6308747" cy="261610"/>
          </a:xfrm>
          <a:prstGeom prst="rect">
            <a:avLst/>
          </a:prstGeom>
          <a:noFill/>
        </p:spPr>
        <p:txBody>
          <a:bodyPr wrap="square">
            <a:spAutoFit/>
          </a:bodyPr>
          <a:lstStyle/>
          <a:p>
            <a:pPr algn="ctr"/>
            <a:r>
              <a:rPr lang="en-US" sz="1050" err="1">
                <a:hlinkClick r:id="rId5"/>
              </a:rPr>
              <a:t>haesleinhuepf</a:t>
            </a:r>
            <a:r>
              <a:rPr lang="en-US" sz="1050">
                <a:hlinkClick r:id="rId5"/>
              </a:rPr>
              <a:t>/</a:t>
            </a:r>
            <a:r>
              <a:rPr lang="en-US" sz="1050" err="1">
                <a:hlinkClick r:id="rId5"/>
              </a:rPr>
              <a:t>imagejmacromarkdown</a:t>
            </a:r>
            <a:r>
              <a:rPr lang="en-US" sz="1050">
                <a:hlinkClick r:id="rId5"/>
              </a:rPr>
              <a:t>: Generate markdown notebooks from ImageJ Macro (github.com)</a:t>
            </a:r>
            <a:endParaRPr lang="he-IL" sz="1050"/>
          </a:p>
        </p:txBody>
      </p:sp>
      <p:sp>
        <p:nvSpPr>
          <p:cNvPr id="11" name="TextBox 10">
            <a:extLst>
              <a:ext uri="{FF2B5EF4-FFF2-40B4-BE49-F238E27FC236}">
                <a16:creationId xmlns:a16="http://schemas.microsoft.com/office/drawing/2014/main" id="{9F13E69E-5263-CC66-EBA1-C49A3E1226F4}"/>
              </a:ext>
            </a:extLst>
          </p:cNvPr>
          <p:cNvSpPr txBox="1"/>
          <p:nvPr/>
        </p:nvSpPr>
        <p:spPr>
          <a:xfrm>
            <a:off x="5883252" y="6504771"/>
            <a:ext cx="6308747" cy="430887"/>
          </a:xfrm>
          <a:prstGeom prst="rect">
            <a:avLst/>
          </a:prstGeom>
          <a:noFill/>
        </p:spPr>
        <p:txBody>
          <a:bodyPr wrap="square">
            <a:spAutoFit/>
          </a:bodyPr>
          <a:lstStyle/>
          <a:p>
            <a:pPr algn="ctr"/>
            <a:r>
              <a:rPr lang="en-US" sz="1050" dirty="0" err="1">
                <a:hlinkClick r:id="rId6"/>
              </a:rPr>
              <a:t>imagejmacromarkdown</a:t>
            </a:r>
            <a:r>
              <a:rPr lang="en-US" sz="1050" dirty="0">
                <a:hlinkClick r:id="rId6"/>
              </a:rPr>
              <a:t>/</a:t>
            </a:r>
            <a:r>
              <a:rPr lang="en-US" sz="1050" dirty="0" err="1">
                <a:hlinkClick r:id="rId6"/>
              </a:rPr>
              <a:t>src</a:t>
            </a:r>
            <a:r>
              <a:rPr lang="en-US" sz="1050" dirty="0">
                <a:hlinkClick r:id="rId6"/>
              </a:rPr>
              <a:t>/main/macro/</a:t>
            </a:r>
            <a:r>
              <a:rPr lang="en-US" sz="1050" dirty="0" err="1">
                <a:hlinkClick r:id="rId6"/>
              </a:rPr>
              <a:t>first_test.ijm</a:t>
            </a:r>
            <a:r>
              <a:rPr lang="en-US" sz="1050" dirty="0">
                <a:hlinkClick r:id="rId6"/>
              </a:rPr>
              <a:t> at master · </a:t>
            </a:r>
            <a:r>
              <a:rPr lang="en-US" sz="1050" dirty="0" err="1">
                <a:hlinkClick r:id="rId6"/>
              </a:rPr>
              <a:t>haesleinhuepf</a:t>
            </a:r>
            <a:r>
              <a:rPr lang="en-US" sz="1050" dirty="0">
                <a:hlinkClick r:id="rId6"/>
              </a:rPr>
              <a:t>/</a:t>
            </a:r>
            <a:r>
              <a:rPr lang="en-US" sz="1050" dirty="0" err="1">
                <a:hlinkClick r:id="rId6"/>
              </a:rPr>
              <a:t>imagejmacromarkdown</a:t>
            </a:r>
            <a:r>
              <a:rPr lang="en-US" sz="1050" dirty="0">
                <a:hlinkClick r:id="rId6"/>
              </a:rPr>
              <a:t> (github.com)</a:t>
            </a:r>
            <a:endParaRPr lang="he-IL" sz="1050" dirty="0"/>
          </a:p>
        </p:txBody>
      </p:sp>
    </p:spTree>
    <p:extLst>
      <p:ext uri="{BB962C8B-B14F-4D97-AF65-F5344CB8AC3E}">
        <p14:creationId xmlns:p14="http://schemas.microsoft.com/office/powerpoint/2010/main" val="40776134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A6EA1A82-16A8-6E2C-D5AE-7EB44C2A632F}"/>
              </a:ext>
            </a:extLst>
          </p:cNvPr>
          <p:cNvSpPr>
            <a:spLocks noGrp="1"/>
          </p:cNvSpPr>
          <p:nvPr>
            <p:ph type="title"/>
          </p:nvPr>
        </p:nvSpPr>
        <p:spPr>
          <a:xfrm>
            <a:off x="838200" y="669925"/>
            <a:ext cx="4508946" cy="1325563"/>
          </a:xfrm>
        </p:spPr>
        <p:txBody>
          <a:bodyPr anchor="b">
            <a:normAutofit fontScale="90000"/>
          </a:bodyPr>
          <a:lstStyle/>
          <a:p>
            <a:pPr algn="r"/>
            <a:r>
              <a:rPr lang="en-US" b="1">
                <a:solidFill>
                  <a:schemeClr val="bg1"/>
                </a:solidFill>
              </a:rPr>
              <a:t>Example – Gaussian Blur – as a tool for segmentation</a:t>
            </a:r>
            <a:endParaRPr lang="en-IL" b="1">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F13E69E-5263-CC66-EBA1-C49A3E1226F4}"/>
              </a:ext>
            </a:extLst>
          </p:cNvPr>
          <p:cNvSpPr txBox="1"/>
          <p:nvPr/>
        </p:nvSpPr>
        <p:spPr>
          <a:xfrm>
            <a:off x="-122738" y="6504771"/>
            <a:ext cx="7119441" cy="253916"/>
          </a:xfrm>
          <a:prstGeom prst="rect">
            <a:avLst/>
          </a:prstGeom>
          <a:noFill/>
        </p:spPr>
        <p:txBody>
          <a:bodyPr wrap="square">
            <a:spAutoFit/>
          </a:bodyPr>
          <a:lstStyle/>
          <a:p>
            <a:pPr algn="ctr"/>
            <a:r>
              <a:rPr lang="en-US" sz="1050" err="1">
                <a:hlinkClick r:id="rId2"/>
              </a:rPr>
              <a:t>imagejmacromarkdown</a:t>
            </a:r>
            <a:r>
              <a:rPr lang="en-US" sz="1050">
                <a:hlinkClick r:id="rId2"/>
              </a:rPr>
              <a:t>/</a:t>
            </a:r>
            <a:r>
              <a:rPr lang="en-US" sz="1050" err="1">
                <a:hlinkClick r:id="rId2"/>
              </a:rPr>
              <a:t>src</a:t>
            </a:r>
            <a:r>
              <a:rPr lang="en-US" sz="1050">
                <a:hlinkClick r:id="rId2"/>
              </a:rPr>
              <a:t>/main/macro/</a:t>
            </a:r>
            <a:r>
              <a:rPr lang="en-US" sz="1050" err="1">
                <a:hlinkClick r:id="rId2"/>
              </a:rPr>
              <a:t>first_test.ijm</a:t>
            </a:r>
            <a:r>
              <a:rPr lang="en-US" sz="1050">
                <a:hlinkClick r:id="rId2"/>
              </a:rPr>
              <a:t> at master · </a:t>
            </a:r>
            <a:r>
              <a:rPr lang="en-US" sz="1050" err="1">
                <a:hlinkClick r:id="rId2"/>
              </a:rPr>
              <a:t>haesleinhuepf</a:t>
            </a:r>
            <a:r>
              <a:rPr lang="en-US" sz="1050">
                <a:hlinkClick r:id="rId2"/>
              </a:rPr>
              <a:t>/</a:t>
            </a:r>
            <a:r>
              <a:rPr lang="en-US" sz="1050" err="1">
                <a:hlinkClick r:id="rId2"/>
              </a:rPr>
              <a:t>imagejmacromarkdown</a:t>
            </a:r>
            <a:r>
              <a:rPr lang="en-US" sz="1050">
                <a:hlinkClick r:id="rId2"/>
              </a:rPr>
              <a:t> (github.com)</a:t>
            </a:r>
            <a:endParaRPr lang="he-IL" sz="1050"/>
          </a:p>
        </p:txBody>
      </p:sp>
      <p:pic>
        <p:nvPicPr>
          <p:cNvPr id="2050" name="Picture 2">
            <a:extLst>
              <a:ext uri="{FF2B5EF4-FFF2-40B4-BE49-F238E27FC236}">
                <a16:creationId xmlns:a16="http://schemas.microsoft.com/office/drawing/2014/main" id="{18EDBF90-0DAB-F22B-A336-10DC22FF1F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5717" y="2247738"/>
            <a:ext cx="3141891" cy="311675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F993A869-6804-F3B0-DE0B-890D60DE64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61299" y="2575726"/>
            <a:ext cx="3141891" cy="311675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2F196230-4F8B-856E-DFBB-4FA3206267A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47792" y="2903713"/>
            <a:ext cx="3141891" cy="3116756"/>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A97A35F8-50FC-4F97-BE24-F8C663FFEE8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34285" y="3272822"/>
            <a:ext cx="3141891" cy="31167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9407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052"/>
                                        </p:tgtEl>
                                        <p:attrNameLst>
                                          <p:attrName>style.visibility</p:attrName>
                                        </p:attrNameLst>
                                      </p:cBhvr>
                                      <p:to>
                                        <p:strVal val="visible"/>
                                      </p:to>
                                    </p:set>
                                    <p:animEffect transition="in" filter="fade">
                                      <p:cBhvr>
                                        <p:cTn id="11" dur="1000"/>
                                        <p:tgtEl>
                                          <p:spTgt spid="2052"/>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054"/>
                                        </p:tgtEl>
                                        <p:attrNameLst>
                                          <p:attrName>style.visibility</p:attrName>
                                        </p:attrNameLst>
                                      </p:cBhvr>
                                      <p:to>
                                        <p:strVal val="visible"/>
                                      </p:to>
                                    </p:set>
                                    <p:animEffect transition="in" filter="fade">
                                      <p:cBhvr>
                                        <p:cTn id="15" dur="1000"/>
                                        <p:tgtEl>
                                          <p:spTgt spid="2054"/>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2056"/>
                                        </p:tgtEl>
                                        <p:attrNameLst>
                                          <p:attrName>style.visibility</p:attrName>
                                        </p:attrNameLst>
                                      </p:cBhvr>
                                      <p:to>
                                        <p:strVal val="visible"/>
                                      </p:to>
                                    </p:set>
                                    <p:animEffect transition="in" filter="fade">
                                      <p:cBhvr>
                                        <p:cTn id="19" dur="1000"/>
                                        <p:tgtEl>
                                          <p:spTgt spid="20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Rectangle 1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C7ED954-467C-6EF0-ABB3-436BC878DFAB}"/>
              </a:ext>
            </a:extLst>
          </p:cNvPr>
          <p:cNvPicPr>
            <a:picLocks noChangeAspect="1"/>
          </p:cNvPicPr>
          <p:nvPr/>
        </p:nvPicPr>
        <p:blipFill rotWithShape="1">
          <a:blip r:embed="rId2"/>
          <a:srcRect t="9091" r="19563"/>
          <a:stretch/>
        </p:blipFill>
        <p:spPr>
          <a:xfrm>
            <a:off x="3523488" y="10"/>
            <a:ext cx="8668512" cy="6857990"/>
          </a:xfrm>
          <a:prstGeom prst="rect">
            <a:avLst/>
          </a:prstGeom>
        </p:spPr>
      </p:pic>
      <p:sp>
        <p:nvSpPr>
          <p:cNvPr id="16" name="Rectangle 1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2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2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52088DB-F7CF-96D4-ADEF-9DD735BC1BC2}"/>
              </a:ext>
            </a:extLst>
          </p:cNvPr>
          <p:cNvSpPr>
            <a:spLocks noGrp="1"/>
          </p:cNvSpPr>
          <p:nvPr>
            <p:ph type="ctrTitle"/>
          </p:nvPr>
        </p:nvSpPr>
        <p:spPr>
          <a:xfrm>
            <a:off x="477981" y="1122363"/>
            <a:ext cx="4381402" cy="3710894"/>
          </a:xfrm>
        </p:spPr>
        <p:txBody>
          <a:bodyPr anchor="b">
            <a:noAutofit/>
          </a:bodyPr>
          <a:lstStyle/>
          <a:p>
            <a:pPr algn="l"/>
            <a:r>
              <a:rPr lang="en-US" sz="4400" b="1" spc="600">
                <a:solidFill>
                  <a:schemeClr val="bg1"/>
                </a:solidFill>
              </a:rPr>
              <a:t>Hands-on Demo: Exploring Image Properties in Fiji</a:t>
            </a:r>
            <a:endParaRPr lang="en-IL" sz="4400" b="1" spc="600">
              <a:solidFill>
                <a:schemeClr val="bg1"/>
              </a:solidFill>
            </a:endParaRPr>
          </a:p>
        </p:txBody>
      </p:sp>
    </p:spTree>
    <p:extLst>
      <p:ext uri="{BB962C8B-B14F-4D97-AF65-F5344CB8AC3E}">
        <p14:creationId xmlns:p14="http://schemas.microsoft.com/office/powerpoint/2010/main" val="1382213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4F5CABB8-7BEF-60C6-B100-DF029888E9C3}"/>
              </a:ext>
            </a:extLst>
          </p:cNvPr>
          <p:cNvSpPr>
            <a:spLocks noGrp="1"/>
          </p:cNvSpPr>
          <p:nvPr>
            <p:ph type="title"/>
          </p:nvPr>
        </p:nvSpPr>
        <p:spPr>
          <a:xfrm>
            <a:off x="838200" y="669925"/>
            <a:ext cx="4508946" cy="1325563"/>
          </a:xfrm>
        </p:spPr>
        <p:txBody>
          <a:bodyPr anchor="b">
            <a:normAutofit/>
          </a:bodyPr>
          <a:lstStyle/>
          <a:p>
            <a:pPr algn="r"/>
            <a:endParaRPr lang="en-IL">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7E1D7369-4C11-0353-BFE2-97B916684CBC}"/>
              </a:ext>
            </a:extLst>
          </p:cNvPr>
          <p:cNvPicPr>
            <a:picLocks noGrp="1" noChangeAspect="1"/>
          </p:cNvPicPr>
          <p:nvPr>
            <p:ph idx="1"/>
          </p:nvPr>
        </p:nvPicPr>
        <p:blipFill>
          <a:blip r:embed="rId2"/>
          <a:stretch>
            <a:fillRect/>
          </a:stretch>
        </p:blipFill>
        <p:spPr>
          <a:xfrm>
            <a:off x="838200" y="2398713"/>
            <a:ext cx="4224237" cy="4061453"/>
          </a:xfrm>
        </p:spPr>
      </p:pic>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A418669A-EED4-36CD-3C24-920A5AD9B0F7}"/>
              </a:ext>
            </a:extLst>
          </p:cNvPr>
          <p:cNvPicPr>
            <a:picLocks noChangeAspect="1"/>
          </p:cNvPicPr>
          <p:nvPr/>
        </p:nvPicPr>
        <p:blipFill>
          <a:blip r:embed="rId3"/>
          <a:stretch>
            <a:fillRect/>
          </a:stretch>
        </p:blipFill>
        <p:spPr>
          <a:xfrm>
            <a:off x="7129563" y="1064962"/>
            <a:ext cx="4224237" cy="5395204"/>
          </a:xfrm>
          <a:prstGeom prst="rect">
            <a:avLst/>
          </a:prstGeom>
        </p:spPr>
      </p:pic>
    </p:spTree>
    <p:extLst>
      <p:ext uri="{BB962C8B-B14F-4D97-AF65-F5344CB8AC3E}">
        <p14:creationId xmlns:p14="http://schemas.microsoft.com/office/powerpoint/2010/main" val="7824667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4F5CABB8-7BEF-60C6-B100-DF029888E9C3}"/>
              </a:ext>
            </a:extLst>
          </p:cNvPr>
          <p:cNvSpPr>
            <a:spLocks noGrp="1"/>
          </p:cNvSpPr>
          <p:nvPr>
            <p:ph type="title"/>
          </p:nvPr>
        </p:nvSpPr>
        <p:spPr>
          <a:xfrm>
            <a:off x="838200" y="669925"/>
            <a:ext cx="4508946" cy="1325563"/>
          </a:xfrm>
        </p:spPr>
        <p:txBody>
          <a:bodyPr anchor="b">
            <a:normAutofit/>
          </a:bodyPr>
          <a:lstStyle/>
          <a:p>
            <a:pPr algn="r"/>
            <a:endParaRPr lang="en-IL">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D3AEFD8-BC25-0660-6533-AC4B98699CB5}"/>
              </a:ext>
            </a:extLst>
          </p:cNvPr>
          <p:cNvPicPr>
            <a:picLocks noChangeAspect="1"/>
          </p:cNvPicPr>
          <p:nvPr/>
        </p:nvPicPr>
        <p:blipFill>
          <a:blip r:embed="rId2"/>
          <a:stretch>
            <a:fillRect/>
          </a:stretch>
        </p:blipFill>
        <p:spPr>
          <a:xfrm>
            <a:off x="838200" y="2258733"/>
            <a:ext cx="5105400" cy="4381390"/>
          </a:xfrm>
          <a:prstGeom prst="rect">
            <a:avLst/>
          </a:prstGeom>
        </p:spPr>
      </p:pic>
      <p:pic>
        <p:nvPicPr>
          <p:cNvPr id="13" name="Picture 12">
            <a:extLst>
              <a:ext uri="{FF2B5EF4-FFF2-40B4-BE49-F238E27FC236}">
                <a16:creationId xmlns:a16="http://schemas.microsoft.com/office/drawing/2014/main" id="{77E44B49-BEBF-6410-6034-4EC212979F1F}"/>
              </a:ext>
            </a:extLst>
          </p:cNvPr>
          <p:cNvPicPr>
            <a:picLocks noChangeAspect="1"/>
          </p:cNvPicPr>
          <p:nvPr/>
        </p:nvPicPr>
        <p:blipFill>
          <a:blip r:embed="rId3"/>
          <a:stretch>
            <a:fillRect/>
          </a:stretch>
        </p:blipFill>
        <p:spPr>
          <a:xfrm>
            <a:off x="6374510" y="482607"/>
            <a:ext cx="5543982" cy="6157516"/>
          </a:xfrm>
          <a:prstGeom prst="rect">
            <a:avLst/>
          </a:prstGeom>
        </p:spPr>
      </p:pic>
    </p:spTree>
    <p:extLst>
      <p:ext uri="{BB962C8B-B14F-4D97-AF65-F5344CB8AC3E}">
        <p14:creationId xmlns:p14="http://schemas.microsoft.com/office/powerpoint/2010/main" val="22871701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4">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BE8F5D-964D-E36A-6314-821A0897D844}"/>
              </a:ext>
            </a:extLst>
          </p:cNvPr>
          <p:cNvSpPr>
            <a:spLocks noGrp="1"/>
          </p:cNvSpPr>
          <p:nvPr>
            <p:ph type="ctrTitle"/>
          </p:nvPr>
        </p:nvSpPr>
        <p:spPr>
          <a:xfrm>
            <a:off x="908453" y="1360481"/>
            <a:ext cx="5557659" cy="3250708"/>
          </a:xfrm>
        </p:spPr>
        <p:txBody>
          <a:bodyPr anchor="ctr">
            <a:normAutofit/>
          </a:bodyPr>
          <a:lstStyle/>
          <a:p>
            <a:r>
              <a:rPr lang="en-US" sz="5000" b="1" spc="600">
                <a:solidFill>
                  <a:schemeClr val="bg1"/>
                </a:solidFill>
                <a:effectLst>
                  <a:outerShdw blurRad="38100" dist="38100" dir="2700000" algn="tl">
                    <a:srgbClr val="000000">
                      <a:alpha val="43137"/>
                    </a:srgbClr>
                  </a:outerShdw>
                </a:effectLst>
              </a:rPr>
              <a:t>Basic Image Processing Techniques</a:t>
            </a:r>
            <a:endParaRPr lang="en-IL" sz="5000" b="1" spc="600">
              <a:solidFill>
                <a:schemeClr val="bg1"/>
              </a:solidFill>
              <a:effectLst>
                <a:outerShdw blurRad="38100" dist="38100" dir="2700000" algn="tl">
                  <a:srgbClr val="000000">
                    <a:alpha val="43137"/>
                  </a:srgbClr>
                </a:outerShdw>
              </a:effectLst>
            </a:endParaRPr>
          </a:p>
        </p:txBody>
      </p:sp>
      <p:pic>
        <p:nvPicPr>
          <p:cNvPr id="19" name="Picture 3" descr="Complex maths formulae on a blackboard">
            <a:extLst>
              <a:ext uri="{FF2B5EF4-FFF2-40B4-BE49-F238E27FC236}">
                <a16:creationId xmlns:a16="http://schemas.microsoft.com/office/drawing/2014/main" id="{3393EF3D-665A-EFC4-E300-EC5D15F6D638}"/>
              </a:ext>
            </a:extLst>
          </p:cNvPr>
          <p:cNvPicPr>
            <a:picLocks noChangeAspect="1"/>
          </p:cNvPicPr>
          <p:nvPr/>
        </p:nvPicPr>
        <p:blipFill rotWithShape="1">
          <a:blip r:embed="rId2">
            <a:alphaModFix/>
          </a:blip>
          <a:srcRect l="29137" r="16334" b="-1"/>
          <a:stretch/>
        </p:blipFill>
        <p:spPr>
          <a:xfrm>
            <a:off x="7115177" y="115193"/>
            <a:ext cx="4950618" cy="6627614"/>
          </a:xfrm>
          <a:prstGeom prst="rect">
            <a:avLst/>
          </a:prstGeom>
        </p:spPr>
      </p:pic>
      <p:cxnSp>
        <p:nvCxnSpPr>
          <p:cNvPr id="31" name="Straight Connector 26">
            <a:extLst>
              <a:ext uri="{FF2B5EF4-FFF2-40B4-BE49-F238E27FC236}">
                <a16:creationId xmlns:a16="http://schemas.microsoft.com/office/drawing/2014/main" id="{AC65C03C-3F17-45DC-A1B9-35ACA43397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15176" y="115193"/>
            <a:ext cx="0" cy="662761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A4A161CC-6DC5-4863-B213-94529D6E06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4232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99B50-0F69-AC71-258A-BBB24EBB883F}"/>
              </a:ext>
            </a:extLst>
          </p:cNvPr>
          <p:cNvSpPr>
            <a:spLocks noGrp="1"/>
          </p:cNvSpPr>
          <p:nvPr>
            <p:ph type="title"/>
          </p:nvPr>
        </p:nvSpPr>
        <p:spPr/>
        <p:txBody>
          <a:bodyPr/>
          <a:lstStyle/>
          <a:p>
            <a:pPr algn="ctr"/>
            <a:r>
              <a:rPr lang="en-US" b="0" i="0" dirty="0">
                <a:solidFill>
                  <a:schemeClr val="bg1">
                    <a:lumMod val="85000"/>
                  </a:schemeClr>
                </a:solidFill>
                <a:effectLst/>
                <a:latin typeface="Georgia" panose="02040502050405020303" pitchFamily="18" charset="0"/>
              </a:rPr>
              <a:t>Bioimage Data Analysis Workflows</a:t>
            </a:r>
            <a:endParaRPr lang="he-IL" dirty="0">
              <a:solidFill>
                <a:schemeClr val="bg1">
                  <a:lumMod val="85000"/>
                </a:schemeClr>
              </a:solidFill>
            </a:endParaRPr>
          </a:p>
        </p:txBody>
      </p:sp>
      <p:pic>
        <p:nvPicPr>
          <p:cNvPr id="2050" name="Picture 2" descr="Book cover">
            <a:extLst>
              <a:ext uri="{FF2B5EF4-FFF2-40B4-BE49-F238E27FC236}">
                <a16:creationId xmlns:a16="http://schemas.microsoft.com/office/drawing/2014/main" id="{F59ABDBF-1F3D-89F3-89EF-64AA5A0DD8F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617546" y="1825625"/>
            <a:ext cx="2956907" cy="43513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054DE12-7D3D-6CAC-A7EB-465C42A20DB7}"/>
              </a:ext>
            </a:extLst>
          </p:cNvPr>
          <p:cNvSpPr txBox="1"/>
          <p:nvPr/>
        </p:nvSpPr>
        <p:spPr>
          <a:xfrm>
            <a:off x="3047651" y="6308209"/>
            <a:ext cx="6096698" cy="369332"/>
          </a:xfrm>
          <a:prstGeom prst="rect">
            <a:avLst/>
          </a:prstGeom>
          <a:noFill/>
        </p:spPr>
        <p:txBody>
          <a:bodyPr wrap="square">
            <a:spAutoFit/>
          </a:bodyPr>
          <a:lstStyle/>
          <a:p>
            <a:pPr algn="ctr"/>
            <a:r>
              <a:rPr lang="en-US" dirty="0">
                <a:hlinkClick r:id="rId3"/>
              </a:rPr>
              <a:t>Bioimage Data Analysis Workflows | SpringerLink</a:t>
            </a:r>
            <a:endParaRPr lang="he-IL" dirty="0"/>
          </a:p>
        </p:txBody>
      </p:sp>
    </p:spTree>
    <p:extLst>
      <p:ext uri="{BB962C8B-B14F-4D97-AF65-F5344CB8AC3E}">
        <p14:creationId xmlns:p14="http://schemas.microsoft.com/office/powerpoint/2010/main" val="1061097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4F5CABB8-7BEF-60C6-B100-DF029888E9C3}"/>
              </a:ext>
            </a:extLst>
          </p:cNvPr>
          <p:cNvSpPr>
            <a:spLocks noGrp="1"/>
          </p:cNvSpPr>
          <p:nvPr>
            <p:ph type="title"/>
          </p:nvPr>
        </p:nvSpPr>
        <p:spPr>
          <a:xfrm>
            <a:off x="838200" y="669925"/>
            <a:ext cx="4508946" cy="1325563"/>
          </a:xfrm>
        </p:spPr>
        <p:txBody>
          <a:bodyPr anchor="b">
            <a:normAutofit/>
          </a:bodyPr>
          <a:lstStyle/>
          <a:p>
            <a:pPr algn="r"/>
            <a:r>
              <a:rPr lang="en-US" b="1">
                <a:solidFill>
                  <a:schemeClr val="bg1"/>
                </a:solidFill>
              </a:rPr>
              <a:t>Bioimage Data Analysis Workflows</a:t>
            </a:r>
            <a:endParaRPr lang="en-IL" b="1">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Fig. 1.1">
            <a:extLst>
              <a:ext uri="{FF2B5EF4-FFF2-40B4-BE49-F238E27FC236}">
                <a16:creationId xmlns:a16="http://schemas.microsoft.com/office/drawing/2014/main" id="{F91FBFBB-6ED6-7200-B2C7-125A64247D5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5743" y="2198624"/>
            <a:ext cx="6509614" cy="392601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05548D9-3D23-5FF0-E735-19BC72ABDD23}"/>
              </a:ext>
            </a:extLst>
          </p:cNvPr>
          <p:cNvSpPr txBox="1"/>
          <p:nvPr/>
        </p:nvSpPr>
        <p:spPr>
          <a:xfrm>
            <a:off x="124444" y="6481011"/>
            <a:ext cx="6097022" cy="253916"/>
          </a:xfrm>
          <a:prstGeom prst="rect">
            <a:avLst/>
          </a:prstGeom>
          <a:noFill/>
        </p:spPr>
        <p:txBody>
          <a:bodyPr wrap="square">
            <a:spAutoFit/>
          </a:bodyPr>
          <a:lstStyle/>
          <a:p>
            <a:r>
              <a:rPr lang="en-US" sz="1050">
                <a:hlinkClick r:id="rId3"/>
              </a:rPr>
              <a:t>Figure 2 | Measurements of Intensity Dynamics at the Periphery of the Nucleus | SpringerLink</a:t>
            </a:r>
            <a:endParaRPr lang="he-IL" sz="1050"/>
          </a:p>
        </p:txBody>
      </p:sp>
      <p:pic>
        <p:nvPicPr>
          <p:cNvPr id="3076" name="Picture 4" descr="Fig. 2.2">
            <a:extLst>
              <a:ext uri="{FF2B5EF4-FFF2-40B4-BE49-F238E27FC236}">
                <a16:creationId xmlns:a16="http://schemas.microsoft.com/office/drawing/2014/main" id="{FC821B54-0C78-5A96-AC44-59E6ABEB20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94894" y="932811"/>
            <a:ext cx="4458416" cy="528695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6" name="Arrow: Right 5">
            <a:extLst>
              <a:ext uri="{FF2B5EF4-FFF2-40B4-BE49-F238E27FC236}">
                <a16:creationId xmlns:a16="http://schemas.microsoft.com/office/drawing/2014/main" id="{E2C24595-A767-6D9E-F59E-CB11CD2993F4}"/>
              </a:ext>
            </a:extLst>
          </p:cNvPr>
          <p:cNvSpPr/>
          <p:nvPr/>
        </p:nvSpPr>
        <p:spPr>
          <a:xfrm>
            <a:off x="3172955" y="2694105"/>
            <a:ext cx="3872221" cy="2485446"/>
          </a:xfrm>
          <a:prstGeom prst="rightArrow">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sp>
        <p:nvSpPr>
          <p:cNvPr id="11" name="Rectangle: Rounded Corners 10">
            <a:extLst>
              <a:ext uri="{FF2B5EF4-FFF2-40B4-BE49-F238E27FC236}">
                <a16:creationId xmlns:a16="http://schemas.microsoft.com/office/drawing/2014/main" id="{58700747-0339-C143-1A19-935CA327C251}"/>
              </a:ext>
            </a:extLst>
          </p:cNvPr>
          <p:cNvSpPr/>
          <p:nvPr/>
        </p:nvSpPr>
        <p:spPr>
          <a:xfrm>
            <a:off x="7094894" y="932811"/>
            <a:ext cx="4458415" cy="5286947"/>
          </a:xfrm>
          <a:prstGeom prst="roundRect">
            <a:avLst/>
          </a:prstGeom>
        </p:spPr>
        <p:style>
          <a:lnRef idx="1">
            <a:schemeClr val="accent2"/>
          </a:lnRef>
          <a:fillRef idx="2">
            <a:schemeClr val="accent2"/>
          </a:fillRef>
          <a:effectRef idx="1">
            <a:schemeClr val="accent2"/>
          </a:effectRef>
          <a:fontRef idx="minor">
            <a:schemeClr val="dk1"/>
          </a:fontRef>
        </p:style>
        <p:txBody>
          <a:bodyPr rtlCol="1" anchor="ctr"/>
          <a:lstStyle/>
          <a:p>
            <a:pPr algn="just"/>
            <a:endParaRPr lang="en-US" sz="2000" b="0" i="0">
              <a:solidFill>
                <a:schemeClr val="tx2"/>
              </a:solidFill>
              <a:effectLst>
                <a:outerShdw blurRad="38100" dist="38100" dir="2700000" algn="tl">
                  <a:srgbClr val="000000">
                    <a:alpha val="43137"/>
                  </a:srgbClr>
                </a:outerShdw>
              </a:effectLst>
              <a:latin typeface="-apple-system"/>
            </a:endParaRPr>
          </a:p>
          <a:p>
            <a:pPr algn="just"/>
            <a:endParaRPr lang="en-US" sz="2000">
              <a:solidFill>
                <a:schemeClr val="tx2"/>
              </a:solidFill>
              <a:effectLst>
                <a:outerShdw blurRad="38100" dist="38100" dir="2700000" algn="tl">
                  <a:srgbClr val="000000">
                    <a:alpha val="43137"/>
                  </a:srgbClr>
                </a:outerShdw>
              </a:effectLst>
              <a:latin typeface="-apple-system"/>
            </a:endParaRPr>
          </a:p>
          <a:p>
            <a:pPr algn="just"/>
            <a:r>
              <a:rPr lang="en-US" sz="2000" b="0" i="0">
                <a:solidFill>
                  <a:schemeClr val="tx2"/>
                </a:solidFill>
                <a:effectLst>
                  <a:outerShdw blurRad="38100" dist="38100" dir="2700000" algn="tl">
                    <a:srgbClr val="000000">
                      <a:alpha val="43137"/>
                    </a:srgbClr>
                  </a:outerShdw>
                </a:effectLst>
                <a:latin typeface="-apple-system"/>
              </a:rPr>
              <a:t>“…Each </a:t>
            </a:r>
            <a:r>
              <a:rPr lang="en-US" sz="2000" b="1" i="0">
                <a:solidFill>
                  <a:schemeClr val="tx2"/>
                </a:solidFill>
                <a:effectLst>
                  <a:outerShdw blurRad="38100" dist="38100" dir="2700000" algn="tl">
                    <a:srgbClr val="000000">
                      <a:alpha val="43137"/>
                    </a:srgbClr>
                  </a:outerShdw>
                </a:effectLst>
                <a:latin typeface="-apple-system"/>
              </a:rPr>
              <a:t>workflow</a:t>
            </a:r>
            <a:r>
              <a:rPr lang="en-US" sz="2000" b="0" i="0">
                <a:solidFill>
                  <a:schemeClr val="tx2"/>
                </a:solidFill>
                <a:effectLst>
                  <a:outerShdw blurRad="38100" dist="38100" dir="2700000" algn="tl">
                    <a:srgbClr val="000000">
                      <a:alpha val="43137"/>
                    </a:srgbClr>
                  </a:outerShdw>
                </a:effectLst>
                <a:latin typeface="-apple-system"/>
              </a:rPr>
              <a:t> is uniquely associated with a specific biological research project because the question asked therein as well as the acquired image quality are often unique. This calls for a unique combination of </a:t>
            </a:r>
            <a:r>
              <a:rPr lang="en-US" sz="2000" b="1" i="0">
                <a:solidFill>
                  <a:schemeClr val="tx2"/>
                </a:solidFill>
                <a:effectLst>
                  <a:outerShdw blurRad="38100" dist="38100" dir="2700000" algn="tl">
                    <a:srgbClr val="000000">
                      <a:alpha val="43137"/>
                    </a:srgbClr>
                  </a:outerShdw>
                </a:effectLst>
                <a:latin typeface="-apple-system"/>
              </a:rPr>
              <a:t>components</a:t>
            </a:r>
            <a:r>
              <a:rPr lang="en-US" sz="2000" b="0" i="0">
                <a:solidFill>
                  <a:schemeClr val="tx2"/>
                </a:solidFill>
                <a:effectLst>
                  <a:outerShdw blurRad="38100" dist="38100" dir="2700000" algn="tl">
                    <a:srgbClr val="000000">
                      <a:alpha val="43137"/>
                    </a:srgbClr>
                  </a:outerShdw>
                </a:effectLst>
                <a:latin typeface="-apple-system"/>
              </a:rPr>
              <a:t> and parameter set. Some </a:t>
            </a:r>
            <a:r>
              <a:rPr lang="en-US" sz="2000" b="1" i="0">
                <a:solidFill>
                  <a:schemeClr val="tx2"/>
                </a:solidFill>
                <a:effectLst>
                  <a:outerShdw blurRad="38100" dist="38100" dir="2700000" algn="tl">
                    <a:srgbClr val="000000">
                      <a:alpha val="43137"/>
                    </a:srgbClr>
                  </a:outerShdw>
                </a:effectLst>
                <a:latin typeface="-apple-system"/>
              </a:rPr>
              <a:t>collections</a:t>
            </a:r>
            <a:r>
              <a:rPr lang="en-US" sz="2000" b="0" i="0">
                <a:solidFill>
                  <a:schemeClr val="tx2"/>
                </a:solidFill>
                <a:effectLst>
                  <a:outerShdw blurRad="38100" dist="38100" dir="2700000" algn="tl">
                    <a:srgbClr val="000000">
                      <a:alpha val="43137"/>
                    </a:srgbClr>
                  </a:outerShdw>
                </a:effectLst>
                <a:latin typeface="-apple-system"/>
              </a:rPr>
              <a:t>, especially those designed with GUI, offer </a:t>
            </a:r>
            <a:r>
              <a:rPr lang="en-US" sz="2000" b="1" i="0">
                <a:solidFill>
                  <a:schemeClr val="tx2"/>
                </a:solidFill>
                <a:effectLst>
                  <a:outerShdw blurRad="38100" dist="38100" dir="2700000" algn="tl">
                    <a:srgbClr val="000000">
                      <a:alpha val="43137"/>
                    </a:srgbClr>
                  </a:outerShdw>
                </a:effectLst>
                <a:latin typeface="-apple-system"/>
              </a:rPr>
              <a:t>workflow templates</a:t>
            </a:r>
            <a:r>
              <a:rPr lang="en-US" sz="2000" b="0" i="0">
                <a:solidFill>
                  <a:schemeClr val="tx2"/>
                </a:solidFill>
                <a:effectLst>
                  <a:outerShdw blurRad="38100" dist="38100" dir="2700000" algn="tl">
                    <a:srgbClr val="000000">
                      <a:alpha val="43137"/>
                    </a:srgbClr>
                  </a:outerShdw>
                </a:effectLst>
                <a:latin typeface="-apple-system"/>
              </a:rPr>
              <a:t>…”</a:t>
            </a:r>
          </a:p>
          <a:p>
            <a:pPr algn="just"/>
            <a:endParaRPr lang="en-US" sz="2000">
              <a:solidFill>
                <a:schemeClr val="tx2"/>
              </a:solidFill>
              <a:effectLst>
                <a:outerShdw blurRad="38100" dist="38100" dir="2700000" algn="tl">
                  <a:srgbClr val="000000">
                    <a:alpha val="43137"/>
                  </a:srgbClr>
                </a:outerShdw>
              </a:effectLst>
              <a:latin typeface="-apple-system"/>
            </a:endParaRPr>
          </a:p>
          <a:p>
            <a:pPr algn="just"/>
            <a:endParaRPr lang="en-US" sz="2000">
              <a:solidFill>
                <a:schemeClr val="tx2"/>
              </a:solidFill>
              <a:effectLst>
                <a:outerShdw blurRad="38100" dist="38100" dir="2700000" algn="tl">
                  <a:srgbClr val="000000">
                    <a:alpha val="43137"/>
                  </a:srgbClr>
                </a:outerShdw>
              </a:effectLst>
              <a:latin typeface="-apple-system"/>
            </a:endParaRPr>
          </a:p>
          <a:p>
            <a:pPr algn="just"/>
            <a:endParaRPr lang="en-US" sz="2000">
              <a:solidFill>
                <a:schemeClr val="tx2"/>
              </a:solidFill>
              <a:effectLst>
                <a:outerShdw blurRad="38100" dist="38100" dir="2700000" algn="tl">
                  <a:srgbClr val="000000">
                    <a:alpha val="43137"/>
                  </a:srgbClr>
                </a:outerShdw>
              </a:effectLst>
              <a:latin typeface="-apple-system"/>
            </a:endParaRPr>
          </a:p>
          <a:p>
            <a:pPr algn="just"/>
            <a:r>
              <a:rPr lang="en-US" sz="1100">
                <a:hlinkClick r:id="rId5"/>
              </a:rPr>
              <a:t>Workflows and Components of Bioimage Analysis | SpringerLink</a:t>
            </a:r>
            <a:endParaRPr lang="he-IL" sz="1100">
              <a:solidFill>
                <a:schemeClr val="tx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60408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63" presetClass="path" presetSubtype="0" repeatCount="10000" accel="50000" decel="50000" fill="hold" grpId="0" nodeType="withEffect">
                                  <p:stCondLst>
                                    <p:cond delay="0"/>
                                  </p:stCondLst>
                                  <p:childTnLst>
                                    <p:animMotion origin="layout" path="M -4.16667E-7 -4.07407E-6 L 0.05208 -4.07407E-6 " pathEditMode="relative" rAng="0" ptsTypes="AA">
                                      <p:cBhvr>
                                        <p:cTn id="9" dur="1000" fill="hold"/>
                                        <p:tgtEl>
                                          <p:spTgt spid="6"/>
                                        </p:tgtEl>
                                        <p:attrNameLst>
                                          <p:attrName>ppt_x</p:attrName>
                                          <p:attrName>ppt_y</p:attrName>
                                        </p:attrNameLst>
                                      </p:cBhvr>
                                      <p:rCtr x="2604" y="0"/>
                                    </p:animMotion>
                                  </p:childTnLst>
                                </p:cTn>
                              </p:par>
                            </p:childTnLst>
                          </p:cTn>
                        </p:par>
                        <p:par>
                          <p:cTn id="10" fill="hold">
                            <p:stCondLst>
                              <p:cond delay="10000"/>
                            </p:stCondLst>
                            <p:childTnLst>
                              <p:par>
                                <p:cTn id="11" presetID="10" presetClass="exit" presetSubtype="0" fill="hold" grpId="0" nodeType="afterEffect">
                                  <p:stCondLst>
                                    <p:cond delay="0"/>
                                  </p:stCondLst>
                                  <p:childTnLst>
                                    <p:animEffect transition="out" filter="fade">
                                      <p:cBhvr>
                                        <p:cTn id="12" dur="1000"/>
                                        <p:tgtEl>
                                          <p:spTgt spid="11"/>
                                        </p:tgtEl>
                                      </p:cBhvr>
                                    </p:animEffect>
                                    <p:set>
                                      <p:cBhvr>
                                        <p:cTn id="13" dur="1" fill="hold">
                                          <p:stCondLst>
                                            <p:cond delay="9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38200" y="669925"/>
            <a:ext cx="4508946" cy="1325563"/>
          </a:xfrm>
        </p:spPr>
        <p:txBody>
          <a:bodyPr anchor="b">
            <a:normAutofit/>
          </a:bodyPr>
          <a:lstStyle/>
          <a:p>
            <a:pPr algn="r"/>
            <a:r>
              <a:rPr lang="en-US" b="1" spc="600">
                <a:solidFill>
                  <a:schemeClr val="bg1"/>
                </a:solidFill>
                <a:effectLst>
                  <a:outerShdw blurRad="38100" dist="38100" dir="2700000" algn="tl">
                    <a:srgbClr val="000000">
                      <a:alpha val="43137"/>
                    </a:srgbClr>
                  </a:outerShdw>
                </a:effectLst>
              </a:rPr>
              <a:t>Our Objectives</a:t>
            </a:r>
            <a:endParaRPr lang="en-IL" b="1" spc="600">
              <a:solidFill>
                <a:schemeClr val="bg1"/>
              </a:solidFill>
              <a:effectLst>
                <a:outerShdw blurRad="38100" dist="38100" dir="2700000" algn="tl">
                  <a:srgbClr val="000000">
                    <a:alpha val="43137"/>
                  </a:srgbClr>
                </a:outerShdw>
              </a:effectLst>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9E965B1-3292-79CB-FBF9-64574DC5ED59}"/>
              </a:ext>
            </a:extLst>
          </p:cNvPr>
          <p:cNvSpPr>
            <a:spLocks noGrp="1"/>
          </p:cNvSpPr>
          <p:nvPr>
            <p:ph idx="1"/>
          </p:nvPr>
        </p:nvSpPr>
        <p:spPr>
          <a:xfrm>
            <a:off x="1392667" y="2398957"/>
            <a:ext cx="9406666" cy="3526144"/>
          </a:xfrm>
        </p:spPr>
        <p:txBody>
          <a:bodyPr>
            <a:normAutofit/>
          </a:bodyPr>
          <a:lstStyle/>
          <a:p>
            <a:pPr>
              <a:lnSpc>
                <a:spcPct val="150000"/>
              </a:lnSpc>
            </a:pPr>
            <a:r>
              <a:rPr lang="en-US" sz="2000">
                <a:solidFill>
                  <a:schemeClr val="bg1"/>
                </a:solidFill>
              </a:rPr>
              <a:t>Understanding the role of image analysis in getting meaningful insights into our research and life sciences in general.</a:t>
            </a:r>
          </a:p>
          <a:p>
            <a:pPr>
              <a:lnSpc>
                <a:spcPct val="150000"/>
              </a:lnSpc>
            </a:pPr>
            <a:r>
              <a:rPr lang="en-US" sz="2000">
                <a:solidFill>
                  <a:schemeClr val="bg1"/>
                </a:solidFill>
              </a:rPr>
              <a:t>Understanding bit depth and pixel values.</a:t>
            </a:r>
          </a:p>
          <a:p>
            <a:pPr>
              <a:lnSpc>
                <a:spcPct val="150000"/>
              </a:lnSpc>
            </a:pPr>
            <a:r>
              <a:rPr lang="en-US" sz="2000">
                <a:solidFill>
                  <a:schemeClr val="bg1"/>
                </a:solidFill>
              </a:rPr>
              <a:t>Dipping our toes in basic image processing.</a:t>
            </a:r>
          </a:p>
          <a:p>
            <a:pPr>
              <a:lnSpc>
                <a:spcPct val="150000"/>
              </a:lnSpc>
            </a:pPr>
            <a:endParaRPr lang="en-IL" sz="200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37862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4F5CABB8-7BEF-60C6-B100-DF029888E9C3}"/>
              </a:ext>
            </a:extLst>
          </p:cNvPr>
          <p:cNvSpPr>
            <a:spLocks noGrp="1"/>
          </p:cNvSpPr>
          <p:nvPr>
            <p:ph type="title"/>
          </p:nvPr>
        </p:nvSpPr>
        <p:spPr>
          <a:xfrm>
            <a:off x="514217" y="669925"/>
            <a:ext cx="4508946" cy="1325563"/>
          </a:xfrm>
        </p:spPr>
        <p:txBody>
          <a:bodyPr anchor="b">
            <a:normAutofit fontScale="90000"/>
          </a:bodyPr>
          <a:lstStyle/>
          <a:p>
            <a:pPr algn="r"/>
            <a:r>
              <a:rPr lang="en-US" b="1" dirty="0">
                <a:solidFill>
                  <a:schemeClr val="bg1"/>
                </a:solidFill>
              </a:rPr>
              <a:t>Example Workflow – Green vs. Pale Area of A Leaf</a:t>
            </a:r>
            <a:endParaRPr lang="en-IL" b="1" dirty="0">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Content Placeholder 10" descr="A green leaf with a ruler&#10;&#10;Description automatically generated">
            <a:extLst>
              <a:ext uri="{FF2B5EF4-FFF2-40B4-BE49-F238E27FC236}">
                <a16:creationId xmlns:a16="http://schemas.microsoft.com/office/drawing/2014/main" id="{2640BC48-C895-0CC6-7B9B-E5095AB6595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36580" y="2141534"/>
            <a:ext cx="2497468" cy="2401226"/>
          </a:xfrm>
        </p:spPr>
      </p:pic>
      <p:pic>
        <p:nvPicPr>
          <p:cNvPr id="16" name="Picture 15" descr="A green and white leaf&#10;&#10;Description automatically generated">
            <a:extLst>
              <a:ext uri="{FF2B5EF4-FFF2-40B4-BE49-F238E27FC236}">
                <a16:creationId xmlns:a16="http://schemas.microsoft.com/office/drawing/2014/main" id="{475CFA9B-67C9-23F2-C14B-9F634C67D2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70628" y="2149726"/>
            <a:ext cx="2670544" cy="2076506"/>
          </a:xfrm>
          <a:prstGeom prst="rect">
            <a:avLst/>
          </a:prstGeom>
        </p:spPr>
      </p:pic>
      <p:pic>
        <p:nvPicPr>
          <p:cNvPr id="18" name="Picture 17" descr="A red leaf on a white background&#10;&#10;Description automatically generated">
            <a:extLst>
              <a:ext uri="{FF2B5EF4-FFF2-40B4-BE49-F238E27FC236}">
                <a16:creationId xmlns:a16="http://schemas.microsoft.com/office/drawing/2014/main" id="{E33B90FB-C3C6-48FF-F164-9BD6F4E64D4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7752" y="2116843"/>
            <a:ext cx="2670544" cy="2076506"/>
          </a:xfrm>
          <a:prstGeom prst="rect">
            <a:avLst/>
          </a:prstGeom>
        </p:spPr>
      </p:pic>
      <p:pic>
        <p:nvPicPr>
          <p:cNvPr id="20" name="Picture 19" descr="A green leaf on a white background&#10;&#10;Description automatically generated">
            <a:extLst>
              <a:ext uri="{FF2B5EF4-FFF2-40B4-BE49-F238E27FC236}">
                <a16:creationId xmlns:a16="http://schemas.microsoft.com/office/drawing/2014/main" id="{817F9370-9E49-4613-84A7-0964F18088C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84876" y="2116843"/>
            <a:ext cx="2670544" cy="2076506"/>
          </a:xfrm>
          <a:prstGeom prst="rect">
            <a:avLst/>
          </a:prstGeom>
        </p:spPr>
      </p:pic>
      <p:pic>
        <p:nvPicPr>
          <p:cNvPr id="22" name="Picture 21" descr="A screenshot of a computer&#10;&#10;Description automatically generated">
            <a:extLst>
              <a:ext uri="{FF2B5EF4-FFF2-40B4-BE49-F238E27FC236}">
                <a16:creationId xmlns:a16="http://schemas.microsoft.com/office/drawing/2014/main" id="{ADE445C0-F9B5-6E10-E526-97AEB158E54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01965" y="4591596"/>
            <a:ext cx="2670544" cy="2076506"/>
          </a:xfrm>
          <a:prstGeom prst="rect">
            <a:avLst/>
          </a:prstGeom>
        </p:spPr>
      </p:pic>
      <p:pic>
        <p:nvPicPr>
          <p:cNvPr id="24" name="Picture 23" descr="A red leaf with a green background&#10;&#10;Description automatically generated">
            <a:extLst>
              <a:ext uri="{FF2B5EF4-FFF2-40B4-BE49-F238E27FC236}">
                <a16:creationId xmlns:a16="http://schemas.microsoft.com/office/drawing/2014/main" id="{F072E20B-BA7C-60B2-B80C-7AA3F845F4C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74474" y="4497074"/>
            <a:ext cx="2670544" cy="2076506"/>
          </a:xfrm>
          <a:prstGeom prst="rect">
            <a:avLst/>
          </a:prstGeom>
        </p:spPr>
      </p:pic>
      <p:pic>
        <p:nvPicPr>
          <p:cNvPr id="26" name="Picture 25" descr="A red leaf with a tail&#10;&#10;Description automatically generated">
            <a:extLst>
              <a:ext uri="{FF2B5EF4-FFF2-40B4-BE49-F238E27FC236}">
                <a16:creationId xmlns:a16="http://schemas.microsoft.com/office/drawing/2014/main" id="{F72A1B85-DD9B-D2AF-9724-8C02B1C6DD5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46983" y="4542760"/>
            <a:ext cx="2670544" cy="2076506"/>
          </a:xfrm>
          <a:prstGeom prst="rect">
            <a:avLst/>
          </a:prstGeom>
        </p:spPr>
      </p:pic>
      <p:pic>
        <p:nvPicPr>
          <p:cNvPr id="28" name="Picture 27" descr="A computer screen shot of a leaf&#10;&#10;Description automatically generated">
            <a:extLst>
              <a:ext uri="{FF2B5EF4-FFF2-40B4-BE49-F238E27FC236}">
                <a16:creationId xmlns:a16="http://schemas.microsoft.com/office/drawing/2014/main" id="{4F1D6377-0E00-B20D-3704-23DB6E44595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219492" y="4497074"/>
            <a:ext cx="2670544" cy="2076506"/>
          </a:xfrm>
          <a:prstGeom prst="rect">
            <a:avLst/>
          </a:prstGeom>
        </p:spPr>
      </p:pic>
      <p:pic>
        <p:nvPicPr>
          <p:cNvPr id="34" name="Picture 33" descr="A screenshot of a computer&#10;&#10;Description automatically generated">
            <a:extLst>
              <a:ext uri="{FF2B5EF4-FFF2-40B4-BE49-F238E27FC236}">
                <a16:creationId xmlns:a16="http://schemas.microsoft.com/office/drawing/2014/main" id="{2B3569FB-06B6-2E2B-C2DC-E8F9C8664F1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871268" y="2244716"/>
            <a:ext cx="3475878" cy="4249069"/>
          </a:xfrm>
          <a:prstGeom prst="rect">
            <a:avLst/>
          </a:prstGeom>
        </p:spPr>
      </p:pic>
      <p:pic>
        <p:nvPicPr>
          <p:cNvPr id="35" name="Picture 34" descr="A screenshot of a computer&#10;&#10;Description automatically generated">
            <a:extLst>
              <a:ext uri="{FF2B5EF4-FFF2-40B4-BE49-F238E27FC236}">
                <a16:creationId xmlns:a16="http://schemas.microsoft.com/office/drawing/2014/main" id="{D774E6C6-0DD1-B4EA-4BF9-119D3D01D36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641258" y="3089556"/>
            <a:ext cx="5772956" cy="2791215"/>
          </a:xfrm>
          <a:prstGeom prst="rect">
            <a:avLst/>
          </a:prstGeom>
        </p:spPr>
      </p:pic>
      <p:grpSp>
        <p:nvGrpSpPr>
          <p:cNvPr id="6" name="Group 5">
            <a:extLst>
              <a:ext uri="{FF2B5EF4-FFF2-40B4-BE49-F238E27FC236}">
                <a16:creationId xmlns:a16="http://schemas.microsoft.com/office/drawing/2014/main" id="{C2FB3C50-262C-E63C-12C2-F7360C1A8CA5}"/>
              </a:ext>
            </a:extLst>
          </p:cNvPr>
          <p:cNvGrpSpPr/>
          <p:nvPr/>
        </p:nvGrpSpPr>
        <p:grpSpPr>
          <a:xfrm>
            <a:off x="9574289" y="203042"/>
            <a:ext cx="1920565" cy="1891718"/>
            <a:chOff x="9574289" y="203042"/>
            <a:chExt cx="1920565" cy="1891718"/>
          </a:xfrm>
        </p:grpSpPr>
        <p:pic>
          <p:nvPicPr>
            <p:cNvPr id="1026" name="Picture 2" descr="Fiji logo">
              <a:extLst>
                <a:ext uri="{FF2B5EF4-FFF2-40B4-BE49-F238E27FC236}">
                  <a16:creationId xmlns:a16="http://schemas.microsoft.com/office/drawing/2014/main" id="{C60775AE-6789-891D-BE2D-0D80B2405CE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574289" y="203042"/>
              <a:ext cx="1891718" cy="189171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A44BEBE-868A-2822-1D21-FCE77675CC76}"/>
                </a:ext>
              </a:extLst>
            </p:cNvPr>
            <p:cNvSpPr txBox="1"/>
            <p:nvPr/>
          </p:nvSpPr>
          <p:spPr>
            <a:xfrm>
              <a:off x="9614674" y="1857259"/>
              <a:ext cx="1880180" cy="215444"/>
            </a:xfrm>
            <a:prstGeom prst="rect">
              <a:avLst/>
            </a:prstGeom>
            <a:noFill/>
          </p:spPr>
          <p:txBody>
            <a:bodyPr wrap="square">
              <a:spAutoFit/>
            </a:bodyPr>
            <a:lstStyle/>
            <a:p>
              <a:pPr algn="ctr"/>
              <a:r>
                <a:rPr lang="en-US" sz="800" dirty="0">
                  <a:hlinkClick r:id="rId14"/>
                </a:rPr>
                <a:t>Fiji: ImageJ, with "Batteries Included"</a:t>
              </a:r>
              <a:endParaRPr lang="he-IL" sz="800" dirty="0"/>
            </a:p>
          </p:txBody>
        </p:sp>
      </p:grpSp>
    </p:spTree>
    <p:extLst>
      <p:ext uri="{BB962C8B-B14F-4D97-AF65-F5344CB8AC3E}">
        <p14:creationId xmlns:p14="http://schemas.microsoft.com/office/powerpoint/2010/main" val="2815650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par>
                                <p:cTn id="18" presetID="10" presetClass="entr" presetSubtype="0" fill="hold"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par>
                                <p:cTn id="21" presetID="10" presetClass="entr" presetSubtype="0" fill="hold" nodeType="with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500"/>
                                        <p:tgtEl>
                                          <p:spTgt spid="24"/>
                                        </p:tgtEl>
                                      </p:cBhvr>
                                    </p:animEffect>
                                  </p:childTnLst>
                                </p:cTn>
                              </p:par>
                              <p:par>
                                <p:cTn id="29" presetID="10" presetClass="entr" presetSubtype="0"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par>
                                <p:cTn id="32" presetID="10" presetClass="entr" presetSubtype="0" fill="hold"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par>
                          <p:cTn id="39" fill="hold">
                            <p:stCondLst>
                              <p:cond delay="0"/>
                            </p:stCondLst>
                            <p:childTnLst>
                              <p:par>
                                <p:cTn id="40" presetID="1" presetClass="entr" presetSubtype="0" fill="hold" nodeType="afterEffect">
                                  <p:stCondLst>
                                    <p:cond delay="0"/>
                                  </p:stCondLst>
                                  <p:childTnLst>
                                    <p:set>
                                      <p:cBhvr>
                                        <p:cTn id="41"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0AE394F-AFF1-4485-AF1F-7387A2F04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Animated Wall Clock">
            <a:extLst>
              <a:ext uri="{FF2B5EF4-FFF2-40B4-BE49-F238E27FC236}">
                <a16:creationId xmlns:a16="http://schemas.microsoft.com/office/drawing/2014/main" id="{AEBE15CF-43A0-682B-7F4D-505BAA84375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rgbClr val="000000">
                  <a:alpha val="30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618CFC-26B1-043A-B981-395CB029A81A}"/>
              </a:ext>
            </a:extLst>
          </p:cNvPr>
          <p:cNvSpPr>
            <a:spLocks noGrp="1"/>
          </p:cNvSpPr>
          <p:nvPr>
            <p:ph type="ctrTitle"/>
          </p:nvPr>
        </p:nvSpPr>
        <p:spPr>
          <a:xfrm>
            <a:off x="321733" y="554845"/>
            <a:ext cx="10656891" cy="3902673"/>
          </a:xfrm>
        </p:spPr>
        <p:txBody>
          <a:bodyPr anchor="t">
            <a:normAutofit/>
          </a:bodyPr>
          <a:lstStyle/>
          <a:p>
            <a:pPr algn="l"/>
            <a:r>
              <a:rPr lang="en-US" sz="5200">
                <a:solidFill>
                  <a:srgbClr val="FFFFFF"/>
                </a:solidFill>
              </a:rPr>
              <a:t>Break (10 minutes)</a:t>
            </a:r>
            <a:endParaRPr lang="en-IL" sz="5200">
              <a:solidFill>
                <a:srgbClr val="FFFFFF"/>
              </a:solidFill>
            </a:endParaRPr>
          </a:p>
        </p:txBody>
      </p:sp>
      <p:sp>
        <p:nvSpPr>
          <p:cNvPr id="12" name="Rectangle 11">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47" y="4704862"/>
            <a:ext cx="12191999" cy="2155484"/>
          </a:xfrm>
          <a:prstGeom prst="rect">
            <a:avLst/>
          </a:prstGeom>
          <a:gradFill flip="none" rotWithShape="1">
            <a:gsLst>
              <a:gs pos="59000">
                <a:srgbClr val="000000">
                  <a:alpha val="30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6812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3">
            <a:extLst>
              <a:ext uri="{FF2B5EF4-FFF2-40B4-BE49-F238E27FC236}">
                <a16:creationId xmlns:a16="http://schemas.microsoft.com/office/drawing/2014/main" id="{35D65BAB-20B5-567A-597B-F83D0508082B}"/>
              </a:ext>
            </a:extLst>
          </p:cNvPr>
          <p:cNvPicPr>
            <a:picLocks noChangeAspect="1"/>
          </p:cNvPicPr>
          <p:nvPr/>
        </p:nvPicPr>
        <p:blipFill rotWithShape="1">
          <a:blip r:embed="rId2"/>
          <a:srcRect r="11521" b="1"/>
          <a:stretch/>
        </p:blipFill>
        <p:spPr>
          <a:xfrm>
            <a:off x="3523488" y="10"/>
            <a:ext cx="8668512" cy="6857990"/>
          </a:xfrm>
          <a:prstGeom prst="rect">
            <a:avLst/>
          </a:prstGeom>
        </p:spPr>
      </p:pic>
      <p:sp>
        <p:nvSpPr>
          <p:cNvPr id="18" name="Rectangle 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187615-29D2-CD66-DEEB-7BF4D132411B}"/>
              </a:ext>
            </a:extLst>
          </p:cNvPr>
          <p:cNvSpPr>
            <a:spLocks noGrp="1"/>
          </p:cNvSpPr>
          <p:nvPr>
            <p:ph type="ctrTitle"/>
          </p:nvPr>
        </p:nvSpPr>
        <p:spPr>
          <a:xfrm>
            <a:off x="477981" y="1122362"/>
            <a:ext cx="4838602" cy="4207283"/>
          </a:xfrm>
        </p:spPr>
        <p:txBody>
          <a:bodyPr anchor="ctr">
            <a:normAutofit/>
          </a:bodyPr>
          <a:lstStyle/>
          <a:p>
            <a:pPr algn="l"/>
            <a:r>
              <a:rPr lang="en-US" sz="4400" b="1" spc="600">
                <a:solidFill>
                  <a:schemeClr val="bg1"/>
                </a:solidFill>
                <a:effectLst>
                  <a:outerShdw blurRad="38100" dist="38100" dir="2700000" algn="tl">
                    <a:srgbClr val="000000">
                      <a:alpha val="43137"/>
                    </a:srgbClr>
                  </a:outerShdw>
                </a:effectLst>
              </a:rPr>
              <a:t>Hands-on Demo: Fiji Basics</a:t>
            </a:r>
            <a:endParaRPr lang="en-IL" sz="4400" b="1" spc="600">
              <a:solidFill>
                <a:schemeClr val="bg1"/>
              </a:solidFill>
              <a:effectLst>
                <a:outerShdw blurRad="38100" dist="38100" dir="2700000" algn="tl">
                  <a:srgbClr val="000000">
                    <a:alpha val="43137"/>
                  </a:srgbClr>
                </a:outerShdw>
              </a:effectLst>
            </a:endParaRPr>
          </a:p>
        </p:txBody>
      </p:sp>
      <p:sp>
        <p:nvSpPr>
          <p:cNvPr id="19"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3735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5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18EAE24-536A-4DF3-CFF9-7E68E4017837}"/>
              </a:ext>
            </a:extLst>
          </p:cNvPr>
          <p:cNvSpPr>
            <a:spLocks noGrp="1"/>
          </p:cNvSpPr>
          <p:nvPr>
            <p:ph type="title"/>
          </p:nvPr>
        </p:nvSpPr>
        <p:spPr>
          <a:xfrm>
            <a:off x="838200" y="669925"/>
            <a:ext cx="4508946" cy="1325563"/>
          </a:xfrm>
        </p:spPr>
        <p:txBody>
          <a:bodyPr anchor="b">
            <a:normAutofit/>
          </a:bodyPr>
          <a:lstStyle/>
          <a:p>
            <a:pPr algn="r"/>
            <a:r>
              <a:rPr lang="en-US" b="1">
                <a:solidFill>
                  <a:schemeClr val="bg1"/>
                </a:solidFill>
              </a:rPr>
              <a:t>Opening images</a:t>
            </a:r>
            <a:endParaRPr lang="en-IL" b="1">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31095314-EC25-4FA0-F3AD-58D829D4FC66}"/>
              </a:ext>
            </a:extLst>
          </p:cNvPr>
          <p:cNvPicPr>
            <a:picLocks noChangeAspect="1"/>
          </p:cNvPicPr>
          <p:nvPr/>
        </p:nvPicPr>
        <p:blipFill>
          <a:blip r:embed="rId2"/>
          <a:stretch>
            <a:fillRect/>
          </a:stretch>
        </p:blipFill>
        <p:spPr>
          <a:xfrm>
            <a:off x="2626306" y="2143781"/>
            <a:ext cx="1329999" cy="2880957"/>
          </a:xfrm>
          <a:prstGeom prst="rect">
            <a:avLst/>
          </a:prstGeom>
        </p:spPr>
      </p:pic>
      <p:pic>
        <p:nvPicPr>
          <p:cNvPr id="11" name="Picture 10">
            <a:extLst>
              <a:ext uri="{FF2B5EF4-FFF2-40B4-BE49-F238E27FC236}">
                <a16:creationId xmlns:a16="http://schemas.microsoft.com/office/drawing/2014/main" id="{CBC1579B-0DBB-B6F4-BA73-403AA03134AA}"/>
              </a:ext>
            </a:extLst>
          </p:cNvPr>
          <p:cNvPicPr>
            <a:picLocks noChangeAspect="1"/>
          </p:cNvPicPr>
          <p:nvPr/>
        </p:nvPicPr>
        <p:blipFill>
          <a:blip r:embed="rId3"/>
          <a:stretch>
            <a:fillRect/>
          </a:stretch>
        </p:blipFill>
        <p:spPr>
          <a:xfrm>
            <a:off x="1501633" y="2141534"/>
            <a:ext cx="1079245" cy="4523838"/>
          </a:xfrm>
          <a:prstGeom prst="rect">
            <a:avLst/>
          </a:prstGeom>
        </p:spPr>
      </p:pic>
      <p:grpSp>
        <p:nvGrpSpPr>
          <p:cNvPr id="18" name="Group 17">
            <a:extLst>
              <a:ext uri="{FF2B5EF4-FFF2-40B4-BE49-F238E27FC236}">
                <a16:creationId xmlns:a16="http://schemas.microsoft.com/office/drawing/2014/main" id="{167B2DCD-D391-6D51-8C3D-DE2FAD936A57}"/>
              </a:ext>
            </a:extLst>
          </p:cNvPr>
          <p:cNvGrpSpPr/>
          <p:nvPr/>
        </p:nvGrpSpPr>
        <p:grpSpPr>
          <a:xfrm>
            <a:off x="4082511" y="2110681"/>
            <a:ext cx="7493794" cy="911184"/>
            <a:chOff x="4082511" y="2110681"/>
            <a:chExt cx="7493794" cy="911184"/>
          </a:xfrm>
        </p:grpSpPr>
        <p:pic>
          <p:nvPicPr>
            <p:cNvPr id="16" name="Picture 15">
              <a:extLst>
                <a:ext uri="{FF2B5EF4-FFF2-40B4-BE49-F238E27FC236}">
                  <a16:creationId xmlns:a16="http://schemas.microsoft.com/office/drawing/2014/main" id="{2574C3CB-7CA1-6E47-A3C0-984C28E33BE5}"/>
                </a:ext>
              </a:extLst>
            </p:cNvPr>
            <p:cNvPicPr>
              <a:picLocks noChangeAspect="1"/>
            </p:cNvPicPr>
            <p:nvPr/>
          </p:nvPicPr>
          <p:blipFill>
            <a:blip r:embed="rId4"/>
            <a:stretch>
              <a:fillRect/>
            </a:stretch>
          </p:blipFill>
          <p:spPr>
            <a:xfrm>
              <a:off x="4082511" y="2110681"/>
              <a:ext cx="7493794" cy="911184"/>
            </a:xfrm>
            <a:prstGeom prst="rect">
              <a:avLst/>
            </a:prstGeom>
          </p:spPr>
        </p:pic>
        <p:sp>
          <p:nvSpPr>
            <p:cNvPr id="17" name="Rectangle: Rounded Corners 16">
              <a:extLst>
                <a:ext uri="{FF2B5EF4-FFF2-40B4-BE49-F238E27FC236}">
                  <a16:creationId xmlns:a16="http://schemas.microsoft.com/office/drawing/2014/main" id="{726EC352-E1B1-2E13-B3EA-954A51BDB7AD}"/>
                </a:ext>
              </a:extLst>
            </p:cNvPr>
            <p:cNvSpPr/>
            <p:nvPr/>
          </p:nvSpPr>
          <p:spPr>
            <a:xfrm>
              <a:off x="4107237" y="2369889"/>
              <a:ext cx="242892" cy="13841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grpSp>
      <p:pic>
        <p:nvPicPr>
          <p:cNvPr id="20" name="Picture 19">
            <a:extLst>
              <a:ext uri="{FF2B5EF4-FFF2-40B4-BE49-F238E27FC236}">
                <a16:creationId xmlns:a16="http://schemas.microsoft.com/office/drawing/2014/main" id="{2DB2AB56-096B-F226-A42B-BEDF24ECFCE5}"/>
              </a:ext>
            </a:extLst>
          </p:cNvPr>
          <p:cNvPicPr>
            <a:picLocks noChangeAspect="1"/>
          </p:cNvPicPr>
          <p:nvPr/>
        </p:nvPicPr>
        <p:blipFill>
          <a:blip r:embed="rId5"/>
          <a:stretch>
            <a:fillRect/>
          </a:stretch>
        </p:blipFill>
        <p:spPr>
          <a:xfrm>
            <a:off x="6418659" y="3259117"/>
            <a:ext cx="2821498" cy="3116522"/>
          </a:xfrm>
          <a:prstGeom prst="rect">
            <a:avLst/>
          </a:prstGeom>
        </p:spPr>
      </p:pic>
      <p:grpSp>
        <p:nvGrpSpPr>
          <p:cNvPr id="21" name="Group 20">
            <a:extLst>
              <a:ext uri="{FF2B5EF4-FFF2-40B4-BE49-F238E27FC236}">
                <a16:creationId xmlns:a16="http://schemas.microsoft.com/office/drawing/2014/main" id="{C06CD714-9690-B1C2-FE6A-046037F3804C}"/>
              </a:ext>
            </a:extLst>
          </p:cNvPr>
          <p:cNvGrpSpPr/>
          <p:nvPr/>
        </p:nvGrpSpPr>
        <p:grpSpPr>
          <a:xfrm>
            <a:off x="9574289" y="203042"/>
            <a:ext cx="1920565" cy="1891718"/>
            <a:chOff x="9574289" y="203042"/>
            <a:chExt cx="1920565" cy="1891718"/>
          </a:xfrm>
        </p:grpSpPr>
        <p:pic>
          <p:nvPicPr>
            <p:cNvPr id="22" name="Picture 2" descr="Fiji logo">
              <a:extLst>
                <a:ext uri="{FF2B5EF4-FFF2-40B4-BE49-F238E27FC236}">
                  <a16:creationId xmlns:a16="http://schemas.microsoft.com/office/drawing/2014/main" id="{79D7BD0D-CD00-1BF2-4D8B-E0B90808DAD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74289" y="203042"/>
              <a:ext cx="1891718" cy="1891718"/>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8F8E893C-BEAF-45A2-C198-ED6618CB4730}"/>
                </a:ext>
              </a:extLst>
            </p:cNvPr>
            <p:cNvSpPr txBox="1"/>
            <p:nvPr/>
          </p:nvSpPr>
          <p:spPr>
            <a:xfrm>
              <a:off x="9614674" y="1857259"/>
              <a:ext cx="1880180" cy="215444"/>
            </a:xfrm>
            <a:prstGeom prst="rect">
              <a:avLst/>
            </a:prstGeom>
            <a:noFill/>
          </p:spPr>
          <p:txBody>
            <a:bodyPr wrap="square">
              <a:spAutoFit/>
            </a:bodyPr>
            <a:lstStyle/>
            <a:p>
              <a:pPr algn="ctr"/>
              <a:r>
                <a:rPr lang="en-US" sz="800" dirty="0">
                  <a:hlinkClick r:id="rId7"/>
                </a:rPr>
                <a:t>Fiji: ImageJ, with "Batteries Included"</a:t>
              </a:r>
              <a:endParaRPr lang="he-IL" sz="800" dirty="0"/>
            </a:p>
          </p:txBody>
        </p:sp>
      </p:grpSp>
      <p:pic>
        <p:nvPicPr>
          <p:cNvPr id="25" name="Picture 24">
            <a:extLst>
              <a:ext uri="{FF2B5EF4-FFF2-40B4-BE49-F238E27FC236}">
                <a16:creationId xmlns:a16="http://schemas.microsoft.com/office/drawing/2014/main" id="{7F122FE4-2270-1435-2B9F-527424DE535B}"/>
              </a:ext>
            </a:extLst>
          </p:cNvPr>
          <p:cNvPicPr>
            <a:picLocks noChangeAspect="1"/>
          </p:cNvPicPr>
          <p:nvPr/>
        </p:nvPicPr>
        <p:blipFill>
          <a:blip r:embed="rId8"/>
          <a:stretch>
            <a:fillRect/>
          </a:stretch>
        </p:blipFill>
        <p:spPr>
          <a:xfrm>
            <a:off x="9431937" y="3259117"/>
            <a:ext cx="1874654" cy="2574930"/>
          </a:xfrm>
          <a:prstGeom prst="rect">
            <a:avLst/>
          </a:prstGeom>
        </p:spPr>
      </p:pic>
      <p:sp>
        <p:nvSpPr>
          <p:cNvPr id="26" name="Rectangle: Rounded Corners 25">
            <a:extLst>
              <a:ext uri="{FF2B5EF4-FFF2-40B4-BE49-F238E27FC236}">
                <a16:creationId xmlns:a16="http://schemas.microsoft.com/office/drawing/2014/main" id="{F76B13C5-CDF4-7A16-39EC-0079C0D35E1A}"/>
              </a:ext>
            </a:extLst>
          </p:cNvPr>
          <p:cNvSpPr/>
          <p:nvPr/>
        </p:nvSpPr>
        <p:spPr>
          <a:xfrm>
            <a:off x="9429226" y="6013609"/>
            <a:ext cx="1858161" cy="362030"/>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r>
              <a:rPr lang="en-US" sz="1200" b="1" dirty="0" err="1">
                <a:effectLst>
                  <a:outerShdw blurRad="38100" dist="38100" dir="2700000" algn="tl">
                    <a:srgbClr val="000000">
                      <a:alpha val="43137"/>
                    </a:srgbClr>
                  </a:outerShdw>
                </a:effectLst>
              </a:rPr>
              <a:t>Image</a:t>
            </a:r>
            <a:r>
              <a:rPr lang="en-US" sz="1200" b="1" dirty="0" err="1">
                <a:effectLst>
                  <a:outerShdw blurRad="38100" dist="38100" dir="2700000" algn="tl">
                    <a:srgbClr val="000000">
                      <a:alpha val="43137"/>
                    </a:srgbClr>
                  </a:outerShdw>
                </a:effectLst>
                <a:sym typeface="Wingdings" panose="05000000000000000000" pitchFamily="2" charset="2"/>
              </a:rPr>
              <a:t>Properties</a:t>
            </a:r>
            <a:r>
              <a:rPr lang="en-US" sz="1200" b="1" dirty="0">
                <a:effectLst>
                  <a:outerShdw blurRad="38100" dist="38100" dir="2700000" algn="tl">
                    <a:srgbClr val="000000">
                      <a:alpha val="43137"/>
                    </a:srgbClr>
                  </a:outerShdw>
                </a:effectLst>
                <a:sym typeface="Wingdings" panose="05000000000000000000" pitchFamily="2" charset="2"/>
              </a:rPr>
              <a:t>…</a:t>
            </a:r>
          </a:p>
          <a:p>
            <a:pPr algn="ctr"/>
            <a:r>
              <a:rPr lang="en-US" sz="1200" b="1" dirty="0">
                <a:effectLst>
                  <a:outerShdw blurRad="38100" dist="38100" dir="2700000" algn="tl">
                    <a:srgbClr val="000000">
                      <a:alpha val="43137"/>
                    </a:srgbClr>
                  </a:outerShdw>
                </a:effectLst>
                <a:sym typeface="Wingdings" panose="05000000000000000000" pitchFamily="2" charset="2"/>
              </a:rPr>
              <a:t>Shortcut: &lt; </a:t>
            </a:r>
            <a:r>
              <a:rPr lang="en-US" sz="1200" b="1" dirty="0" err="1">
                <a:effectLst>
                  <a:outerShdw blurRad="38100" dist="38100" dir="2700000" algn="tl">
                    <a:srgbClr val="000000">
                      <a:alpha val="43137"/>
                    </a:srgbClr>
                  </a:outerShdw>
                </a:effectLst>
                <a:sym typeface="Wingdings" panose="05000000000000000000" pitchFamily="2" charset="2"/>
              </a:rPr>
              <a:t>i</a:t>
            </a:r>
            <a:r>
              <a:rPr lang="en-US" sz="1200" b="1" dirty="0">
                <a:effectLst>
                  <a:outerShdw blurRad="38100" dist="38100" dir="2700000" algn="tl">
                    <a:srgbClr val="000000">
                      <a:alpha val="43137"/>
                    </a:srgbClr>
                  </a:outerShdw>
                </a:effectLst>
                <a:sym typeface="Wingdings" panose="05000000000000000000" pitchFamily="2" charset="2"/>
              </a:rPr>
              <a:t> &gt;</a:t>
            </a:r>
            <a:endParaRPr lang="he-IL" sz="12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111172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18EAE24-536A-4DF3-CFF9-7E68E4017837}"/>
              </a:ext>
            </a:extLst>
          </p:cNvPr>
          <p:cNvSpPr>
            <a:spLocks noGrp="1"/>
          </p:cNvSpPr>
          <p:nvPr>
            <p:ph type="title"/>
          </p:nvPr>
        </p:nvSpPr>
        <p:spPr>
          <a:xfrm>
            <a:off x="838200" y="669925"/>
            <a:ext cx="4508946" cy="1325563"/>
          </a:xfrm>
        </p:spPr>
        <p:txBody>
          <a:bodyPr anchor="b">
            <a:normAutofit/>
          </a:bodyPr>
          <a:lstStyle/>
          <a:p>
            <a:pPr algn="r"/>
            <a:r>
              <a:rPr lang="en-US" b="1">
                <a:solidFill>
                  <a:schemeClr val="bg1"/>
                </a:solidFill>
              </a:rPr>
              <a:t>Opening images</a:t>
            </a:r>
            <a:endParaRPr lang="en-IL" b="1">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31095314-EC25-4FA0-F3AD-58D829D4FC66}"/>
              </a:ext>
            </a:extLst>
          </p:cNvPr>
          <p:cNvPicPr>
            <a:picLocks noChangeAspect="1"/>
          </p:cNvPicPr>
          <p:nvPr/>
        </p:nvPicPr>
        <p:blipFill>
          <a:blip r:embed="rId2"/>
          <a:stretch>
            <a:fillRect/>
          </a:stretch>
        </p:blipFill>
        <p:spPr>
          <a:xfrm>
            <a:off x="2626306" y="2143781"/>
            <a:ext cx="1329999" cy="2880957"/>
          </a:xfrm>
          <a:prstGeom prst="rect">
            <a:avLst/>
          </a:prstGeom>
        </p:spPr>
      </p:pic>
      <p:pic>
        <p:nvPicPr>
          <p:cNvPr id="11" name="Picture 10">
            <a:extLst>
              <a:ext uri="{FF2B5EF4-FFF2-40B4-BE49-F238E27FC236}">
                <a16:creationId xmlns:a16="http://schemas.microsoft.com/office/drawing/2014/main" id="{CBC1579B-0DBB-B6F4-BA73-403AA03134AA}"/>
              </a:ext>
            </a:extLst>
          </p:cNvPr>
          <p:cNvPicPr>
            <a:picLocks noChangeAspect="1"/>
          </p:cNvPicPr>
          <p:nvPr/>
        </p:nvPicPr>
        <p:blipFill>
          <a:blip r:embed="rId3"/>
          <a:stretch>
            <a:fillRect/>
          </a:stretch>
        </p:blipFill>
        <p:spPr>
          <a:xfrm>
            <a:off x="1501633" y="2141534"/>
            <a:ext cx="1079245" cy="4523838"/>
          </a:xfrm>
          <a:prstGeom prst="rect">
            <a:avLst/>
          </a:prstGeom>
        </p:spPr>
      </p:pic>
      <p:grpSp>
        <p:nvGrpSpPr>
          <p:cNvPr id="18" name="Group 17">
            <a:extLst>
              <a:ext uri="{FF2B5EF4-FFF2-40B4-BE49-F238E27FC236}">
                <a16:creationId xmlns:a16="http://schemas.microsoft.com/office/drawing/2014/main" id="{167B2DCD-D391-6D51-8C3D-DE2FAD936A57}"/>
              </a:ext>
            </a:extLst>
          </p:cNvPr>
          <p:cNvGrpSpPr/>
          <p:nvPr/>
        </p:nvGrpSpPr>
        <p:grpSpPr>
          <a:xfrm>
            <a:off x="4082511" y="2110681"/>
            <a:ext cx="7493794" cy="911184"/>
            <a:chOff x="4082511" y="2110681"/>
            <a:chExt cx="7493794" cy="911184"/>
          </a:xfrm>
        </p:grpSpPr>
        <p:pic>
          <p:nvPicPr>
            <p:cNvPr id="16" name="Picture 15">
              <a:extLst>
                <a:ext uri="{FF2B5EF4-FFF2-40B4-BE49-F238E27FC236}">
                  <a16:creationId xmlns:a16="http://schemas.microsoft.com/office/drawing/2014/main" id="{2574C3CB-7CA1-6E47-A3C0-984C28E33BE5}"/>
                </a:ext>
              </a:extLst>
            </p:cNvPr>
            <p:cNvPicPr>
              <a:picLocks noChangeAspect="1"/>
            </p:cNvPicPr>
            <p:nvPr/>
          </p:nvPicPr>
          <p:blipFill>
            <a:blip r:embed="rId4"/>
            <a:stretch>
              <a:fillRect/>
            </a:stretch>
          </p:blipFill>
          <p:spPr>
            <a:xfrm>
              <a:off x="4082511" y="2110681"/>
              <a:ext cx="7493794" cy="911184"/>
            </a:xfrm>
            <a:prstGeom prst="rect">
              <a:avLst/>
            </a:prstGeom>
          </p:spPr>
        </p:pic>
        <p:sp>
          <p:nvSpPr>
            <p:cNvPr id="17" name="Rectangle: Rounded Corners 16">
              <a:extLst>
                <a:ext uri="{FF2B5EF4-FFF2-40B4-BE49-F238E27FC236}">
                  <a16:creationId xmlns:a16="http://schemas.microsoft.com/office/drawing/2014/main" id="{726EC352-E1B1-2E13-B3EA-954A51BDB7AD}"/>
                </a:ext>
              </a:extLst>
            </p:cNvPr>
            <p:cNvSpPr/>
            <p:nvPr/>
          </p:nvSpPr>
          <p:spPr>
            <a:xfrm>
              <a:off x="4107237" y="2369889"/>
              <a:ext cx="242892" cy="13841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grpSp>
      <p:pic>
        <p:nvPicPr>
          <p:cNvPr id="20" name="Picture 19">
            <a:extLst>
              <a:ext uri="{FF2B5EF4-FFF2-40B4-BE49-F238E27FC236}">
                <a16:creationId xmlns:a16="http://schemas.microsoft.com/office/drawing/2014/main" id="{2DB2AB56-096B-F226-A42B-BEDF24ECFCE5}"/>
              </a:ext>
            </a:extLst>
          </p:cNvPr>
          <p:cNvPicPr>
            <a:picLocks noChangeAspect="1"/>
          </p:cNvPicPr>
          <p:nvPr/>
        </p:nvPicPr>
        <p:blipFill>
          <a:blip r:embed="rId5"/>
          <a:stretch>
            <a:fillRect/>
          </a:stretch>
        </p:blipFill>
        <p:spPr>
          <a:xfrm>
            <a:off x="6418659" y="3259117"/>
            <a:ext cx="2821498" cy="3116522"/>
          </a:xfrm>
          <a:prstGeom prst="rect">
            <a:avLst/>
          </a:prstGeom>
        </p:spPr>
      </p:pic>
      <p:grpSp>
        <p:nvGrpSpPr>
          <p:cNvPr id="21" name="Group 20">
            <a:extLst>
              <a:ext uri="{FF2B5EF4-FFF2-40B4-BE49-F238E27FC236}">
                <a16:creationId xmlns:a16="http://schemas.microsoft.com/office/drawing/2014/main" id="{C06CD714-9690-B1C2-FE6A-046037F3804C}"/>
              </a:ext>
            </a:extLst>
          </p:cNvPr>
          <p:cNvGrpSpPr/>
          <p:nvPr/>
        </p:nvGrpSpPr>
        <p:grpSpPr>
          <a:xfrm>
            <a:off x="9574289" y="203042"/>
            <a:ext cx="1920565" cy="1891718"/>
            <a:chOff x="9574289" y="203042"/>
            <a:chExt cx="1920565" cy="1891718"/>
          </a:xfrm>
        </p:grpSpPr>
        <p:pic>
          <p:nvPicPr>
            <p:cNvPr id="22" name="Picture 2" descr="Fiji logo">
              <a:extLst>
                <a:ext uri="{FF2B5EF4-FFF2-40B4-BE49-F238E27FC236}">
                  <a16:creationId xmlns:a16="http://schemas.microsoft.com/office/drawing/2014/main" id="{79D7BD0D-CD00-1BF2-4D8B-E0B90808DAD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74289" y="203042"/>
              <a:ext cx="1891718" cy="1891718"/>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8F8E893C-BEAF-45A2-C198-ED6618CB4730}"/>
                </a:ext>
              </a:extLst>
            </p:cNvPr>
            <p:cNvSpPr txBox="1"/>
            <p:nvPr/>
          </p:nvSpPr>
          <p:spPr>
            <a:xfrm>
              <a:off x="9614674" y="1857259"/>
              <a:ext cx="1880180" cy="215444"/>
            </a:xfrm>
            <a:prstGeom prst="rect">
              <a:avLst/>
            </a:prstGeom>
            <a:noFill/>
          </p:spPr>
          <p:txBody>
            <a:bodyPr wrap="square">
              <a:spAutoFit/>
            </a:bodyPr>
            <a:lstStyle/>
            <a:p>
              <a:pPr algn="ctr"/>
              <a:r>
                <a:rPr lang="en-US" sz="800" dirty="0">
                  <a:hlinkClick r:id="rId7"/>
                </a:rPr>
                <a:t>Fiji: ImageJ, with "Batteries Included"</a:t>
              </a:r>
              <a:endParaRPr lang="he-IL" sz="800" dirty="0"/>
            </a:p>
          </p:txBody>
        </p:sp>
      </p:grpSp>
      <p:pic>
        <p:nvPicPr>
          <p:cNvPr id="25" name="Picture 24">
            <a:extLst>
              <a:ext uri="{FF2B5EF4-FFF2-40B4-BE49-F238E27FC236}">
                <a16:creationId xmlns:a16="http://schemas.microsoft.com/office/drawing/2014/main" id="{7F122FE4-2270-1435-2B9F-527424DE535B}"/>
              </a:ext>
            </a:extLst>
          </p:cNvPr>
          <p:cNvPicPr>
            <a:picLocks noChangeAspect="1"/>
          </p:cNvPicPr>
          <p:nvPr/>
        </p:nvPicPr>
        <p:blipFill>
          <a:blip r:embed="rId8"/>
          <a:stretch>
            <a:fillRect/>
          </a:stretch>
        </p:blipFill>
        <p:spPr>
          <a:xfrm>
            <a:off x="9431937" y="3259117"/>
            <a:ext cx="1874654" cy="2574930"/>
          </a:xfrm>
          <a:prstGeom prst="rect">
            <a:avLst/>
          </a:prstGeom>
        </p:spPr>
      </p:pic>
      <p:sp>
        <p:nvSpPr>
          <p:cNvPr id="26" name="Rectangle: Rounded Corners 25">
            <a:extLst>
              <a:ext uri="{FF2B5EF4-FFF2-40B4-BE49-F238E27FC236}">
                <a16:creationId xmlns:a16="http://schemas.microsoft.com/office/drawing/2014/main" id="{F76B13C5-CDF4-7A16-39EC-0079C0D35E1A}"/>
              </a:ext>
            </a:extLst>
          </p:cNvPr>
          <p:cNvSpPr/>
          <p:nvPr/>
        </p:nvSpPr>
        <p:spPr>
          <a:xfrm>
            <a:off x="9429226" y="6013609"/>
            <a:ext cx="1858161" cy="362030"/>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r>
              <a:rPr lang="en-US" sz="1200" b="1" dirty="0" err="1">
                <a:effectLst>
                  <a:outerShdw blurRad="38100" dist="38100" dir="2700000" algn="tl">
                    <a:srgbClr val="000000">
                      <a:alpha val="43137"/>
                    </a:srgbClr>
                  </a:outerShdw>
                </a:effectLst>
              </a:rPr>
              <a:t>Image</a:t>
            </a:r>
            <a:r>
              <a:rPr lang="en-US" sz="1200" b="1" dirty="0" err="1">
                <a:effectLst>
                  <a:outerShdw blurRad="38100" dist="38100" dir="2700000" algn="tl">
                    <a:srgbClr val="000000">
                      <a:alpha val="43137"/>
                    </a:srgbClr>
                  </a:outerShdw>
                </a:effectLst>
                <a:sym typeface="Wingdings" panose="05000000000000000000" pitchFamily="2" charset="2"/>
              </a:rPr>
              <a:t>Properties</a:t>
            </a:r>
            <a:r>
              <a:rPr lang="en-US" sz="1200" b="1" dirty="0">
                <a:effectLst>
                  <a:outerShdw blurRad="38100" dist="38100" dir="2700000" algn="tl">
                    <a:srgbClr val="000000">
                      <a:alpha val="43137"/>
                    </a:srgbClr>
                  </a:outerShdw>
                </a:effectLst>
                <a:sym typeface="Wingdings" panose="05000000000000000000" pitchFamily="2" charset="2"/>
              </a:rPr>
              <a:t>…</a:t>
            </a:r>
          </a:p>
          <a:p>
            <a:pPr algn="ctr"/>
            <a:r>
              <a:rPr lang="en-US" sz="1200" b="1" dirty="0">
                <a:effectLst>
                  <a:outerShdw blurRad="38100" dist="38100" dir="2700000" algn="tl">
                    <a:srgbClr val="000000">
                      <a:alpha val="43137"/>
                    </a:srgbClr>
                  </a:outerShdw>
                </a:effectLst>
                <a:sym typeface="Wingdings" panose="05000000000000000000" pitchFamily="2" charset="2"/>
              </a:rPr>
              <a:t>Shortcut: &lt; </a:t>
            </a:r>
            <a:r>
              <a:rPr lang="en-US" sz="1200" b="1" dirty="0" err="1">
                <a:effectLst>
                  <a:outerShdw blurRad="38100" dist="38100" dir="2700000" algn="tl">
                    <a:srgbClr val="000000">
                      <a:alpha val="43137"/>
                    </a:srgbClr>
                  </a:outerShdw>
                </a:effectLst>
                <a:sym typeface="Wingdings" panose="05000000000000000000" pitchFamily="2" charset="2"/>
              </a:rPr>
              <a:t>i</a:t>
            </a:r>
            <a:r>
              <a:rPr lang="en-US" sz="1200" b="1" dirty="0">
                <a:effectLst>
                  <a:outerShdw blurRad="38100" dist="38100" dir="2700000" algn="tl">
                    <a:srgbClr val="000000">
                      <a:alpha val="43137"/>
                    </a:srgbClr>
                  </a:outerShdw>
                </a:effectLst>
                <a:sym typeface="Wingdings" panose="05000000000000000000" pitchFamily="2" charset="2"/>
              </a:rPr>
              <a:t> &gt;</a:t>
            </a:r>
            <a:endParaRPr lang="he-IL" sz="12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005703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18EAE24-536A-4DF3-CFF9-7E68E4017837}"/>
              </a:ext>
            </a:extLst>
          </p:cNvPr>
          <p:cNvSpPr>
            <a:spLocks noGrp="1"/>
          </p:cNvSpPr>
          <p:nvPr>
            <p:ph type="title"/>
          </p:nvPr>
        </p:nvSpPr>
        <p:spPr>
          <a:xfrm>
            <a:off x="-326796" y="669925"/>
            <a:ext cx="5674780" cy="1325563"/>
          </a:xfrm>
        </p:spPr>
        <p:txBody>
          <a:bodyPr anchor="b">
            <a:normAutofit/>
          </a:bodyPr>
          <a:lstStyle/>
          <a:p>
            <a:pPr algn="r"/>
            <a:r>
              <a:rPr lang="en-US" b="1" dirty="0">
                <a:solidFill>
                  <a:schemeClr val="bg1"/>
                </a:solidFill>
              </a:rPr>
              <a:t>Smoothing Images</a:t>
            </a:r>
            <a:endParaRPr lang="en-IL" b="1" dirty="0">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2574C3CB-7CA1-6E47-A3C0-984C28E33BE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49103" y="2110681"/>
            <a:ext cx="7493794" cy="911183"/>
          </a:xfrm>
          <a:prstGeom prst="rect">
            <a:avLst/>
          </a:prstGeom>
        </p:spPr>
      </p:pic>
      <p:grpSp>
        <p:nvGrpSpPr>
          <p:cNvPr id="21" name="Group 20">
            <a:extLst>
              <a:ext uri="{FF2B5EF4-FFF2-40B4-BE49-F238E27FC236}">
                <a16:creationId xmlns:a16="http://schemas.microsoft.com/office/drawing/2014/main" id="{C06CD714-9690-B1C2-FE6A-046037F3804C}"/>
              </a:ext>
            </a:extLst>
          </p:cNvPr>
          <p:cNvGrpSpPr/>
          <p:nvPr/>
        </p:nvGrpSpPr>
        <p:grpSpPr>
          <a:xfrm>
            <a:off x="9574289" y="203042"/>
            <a:ext cx="1920565" cy="1891718"/>
            <a:chOff x="9574289" y="203042"/>
            <a:chExt cx="1920565" cy="1891718"/>
          </a:xfrm>
        </p:grpSpPr>
        <p:pic>
          <p:nvPicPr>
            <p:cNvPr id="22" name="Picture 2" descr="Fiji logo">
              <a:extLst>
                <a:ext uri="{FF2B5EF4-FFF2-40B4-BE49-F238E27FC236}">
                  <a16:creationId xmlns:a16="http://schemas.microsoft.com/office/drawing/2014/main" id="{79D7BD0D-CD00-1BF2-4D8B-E0B90808DA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74289" y="203042"/>
              <a:ext cx="1891718" cy="1891718"/>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8F8E893C-BEAF-45A2-C198-ED6618CB4730}"/>
                </a:ext>
              </a:extLst>
            </p:cNvPr>
            <p:cNvSpPr txBox="1"/>
            <p:nvPr/>
          </p:nvSpPr>
          <p:spPr>
            <a:xfrm>
              <a:off x="9614674" y="1857259"/>
              <a:ext cx="1880180" cy="215444"/>
            </a:xfrm>
            <a:prstGeom prst="rect">
              <a:avLst/>
            </a:prstGeom>
            <a:noFill/>
          </p:spPr>
          <p:txBody>
            <a:bodyPr wrap="square">
              <a:spAutoFit/>
            </a:bodyPr>
            <a:lstStyle/>
            <a:p>
              <a:pPr algn="ctr"/>
              <a:r>
                <a:rPr lang="en-US" sz="800" dirty="0">
                  <a:hlinkClick r:id="rId4"/>
                </a:rPr>
                <a:t>Fiji: ImageJ, with "Batteries Included"</a:t>
              </a:r>
              <a:endParaRPr lang="he-IL" sz="800" dirty="0"/>
            </a:p>
          </p:txBody>
        </p:sp>
      </p:grpSp>
      <p:pic>
        <p:nvPicPr>
          <p:cNvPr id="3" name="Picture 2">
            <a:extLst>
              <a:ext uri="{FF2B5EF4-FFF2-40B4-BE49-F238E27FC236}">
                <a16:creationId xmlns:a16="http://schemas.microsoft.com/office/drawing/2014/main" id="{76808A3E-9532-5BFC-44DE-FEF54BBCB9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73141" y="3137057"/>
            <a:ext cx="3136288" cy="311119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409D1549-77A8-FDC8-F91E-815BD2FD2D1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82570" y="3137057"/>
            <a:ext cx="3136288" cy="31111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B7121CE0-B719-6F01-862A-57E09323CB18}"/>
              </a:ext>
            </a:extLst>
          </p:cNvPr>
          <p:cNvPicPr>
            <a:picLocks noChangeAspect="1"/>
          </p:cNvPicPr>
          <p:nvPr/>
        </p:nvPicPr>
        <p:blipFill>
          <a:blip r:embed="rId7"/>
          <a:stretch>
            <a:fillRect/>
          </a:stretch>
        </p:blipFill>
        <p:spPr>
          <a:xfrm>
            <a:off x="5365712" y="4073499"/>
            <a:ext cx="1460575" cy="1238314"/>
          </a:xfrm>
          <a:prstGeom prst="rect">
            <a:avLst/>
          </a:prstGeom>
        </p:spPr>
      </p:pic>
      <p:sp>
        <p:nvSpPr>
          <p:cNvPr id="11" name="Arrow: Right 10">
            <a:extLst>
              <a:ext uri="{FF2B5EF4-FFF2-40B4-BE49-F238E27FC236}">
                <a16:creationId xmlns:a16="http://schemas.microsoft.com/office/drawing/2014/main" id="{FF29FD75-C5D2-19AC-3E70-A8E952479159}"/>
              </a:ext>
            </a:extLst>
          </p:cNvPr>
          <p:cNvSpPr/>
          <p:nvPr/>
        </p:nvSpPr>
        <p:spPr>
          <a:xfrm>
            <a:off x="4745955" y="4509083"/>
            <a:ext cx="758602" cy="495996"/>
          </a:xfrm>
          <a:prstGeom prst="rightArrow">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sp>
        <p:nvSpPr>
          <p:cNvPr id="15" name="Arrow: Right 14">
            <a:extLst>
              <a:ext uri="{FF2B5EF4-FFF2-40B4-BE49-F238E27FC236}">
                <a16:creationId xmlns:a16="http://schemas.microsoft.com/office/drawing/2014/main" id="{FD5FDE63-E23F-004F-1A91-539FA4819829}"/>
              </a:ext>
            </a:extLst>
          </p:cNvPr>
          <p:cNvSpPr/>
          <p:nvPr/>
        </p:nvSpPr>
        <p:spPr>
          <a:xfrm>
            <a:off x="6687445" y="4509083"/>
            <a:ext cx="758602" cy="495996"/>
          </a:xfrm>
          <a:prstGeom prst="rightArrow">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sp>
        <p:nvSpPr>
          <p:cNvPr id="18" name="Rectangle: Rounded Corners 17">
            <a:extLst>
              <a:ext uri="{FF2B5EF4-FFF2-40B4-BE49-F238E27FC236}">
                <a16:creationId xmlns:a16="http://schemas.microsoft.com/office/drawing/2014/main" id="{E19EB355-2B54-AFFD-BB52-7FAC308047FB}"/>
              </a:ext>
            </a:extLst>
          </p:cNvPr>
          <p:cNvSpPr/>
          <p:nvPr/>
        </p:nvSpPr>
        <p:spPr>
          <a:xfrm>
            <a:off x="5166919" y="5886225"/>
            <a:ext cx="1858161" cy="362030"/>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r>
              <a:rPr lang="en-US" sz="1200" b="1" dirty="0">
                <a:effectLst>
                  <a:outerShdw blurRad="38100" dist="38100" dir="2700000" algn="tl">
                    <a:srgbClr val="000000">
                      <a:alpha val="43137"/>
                    </a:srgbClr>
                  </a:outerShdw>
                </a:effectLst>
              </a:rPr>
              <a:t>Process </a:t>
            </a:r>
            <a:r>
              <a:rPr lang="en-US" sz="1200" b="1" dirty="0">
                <a:effectLst>
                  <a:outerShdw blurRad="38100" dist="38100" dir="2700000" algn="tl">
                    <a:srgbClr val="000000">
                      <a:alpha val="43137"/>
                    </a:srgbClr>
                  </a:outerShdw>
                </a:effectLst>
                <a:sym typeface="Wingdings" panose="05000000000000000000" pitchFamily="2" charset="2"/>
              </a:rPr>
              <a:t> Filters  Gaussian Blur…</a:t>
            </a:r>
            <a:endParaRPr lang="he-IL" sz="12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76418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repeatCount="5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22" presetClass="entr" presetSubtype="8" repeatCount="500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left)">
                                      <p:cBhvr>
                                        <p:cTn id="10"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5"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18EAE24-536A-4DF3-CFF9-7E68E4017837}"/>
              </a:ext>
            </a:extLst>
          </p:cNvPr>
          <p:cNvSpPr>
            <a:spLocks noGrp="1"/>
          </p:cNvSpPr>
          <p:nvPr>
            <p:ph type="title"/>
          </p:nvPr>
        </p:nvSpPr>
        <p:spPr>
          <a:xfrm>
            <a:off x="-326796" y="669925"/>
            <a:ext cx="5674780" cy="1325563"/>
          </a:xfrm>
        </p:spPr>
        <p:txBody>
          <a:bodyPr anchor="b">
            <a:normAutofit fontScale="90000"/>
          </a:bodyPr>
          <a:lstStyle/>
          <a:p>
            <a:pPr algn="r"/>
            <a:r>
              <a:rPr lang="en-US" b="1" dirty="0">
                <a:solidFill>
                  <a:schemeClr val="bg1"/>
                </a:solidFill>
              </a:rPr>
              <a:t>Regions Of Interest (ROIs) And The ROI Manager– Free Hand Selection</a:t>
            </a:r>
            <a:endParaRPr lang="en-IL" b="1" dirty="0">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B0C628E8-7F3D-7369-3396-0AC0CD7C38D7}"/>
              </a:ext>
            </a:extLst>
          </p:cNvPr>
          <p:cNvGrpSpPr/>
          <p:nvPr/>
        </p:nvGrpSpPr>
        <p:grpSpPr>
          <a:xfrm>
            <a:off x="4082511" y="2110681"/>
            <a:ext cx="7493794" cy="911183"/>
            <a:chOff x="4082511" y="2110681"/>
            <a:chExt cx="7493794" cy="911183"/>
          </a:xfrm>
        </p:grpSpPr>
        <p:pic>
          <p:nvPicPr>
            <p:cNvPr id="16" name="Picture 15">
              <a:extLst>
                <a:ext uri="{FF2B5EF4-FFF2-40B4-BE49-F238E27FC236}">
                  <a16:creationId xmlns:a16="http://schemas.microsoft.com/office/drawing/2014/main" id="{2574C3CB-7CA1-6E47-A3C0-984C28E33BE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82511" y="2110681"/>
              <a:ext cx="7493794" cy="911183"/>
            </a:xfrm>
            <a:prstGeom prst="rect">
              <a:avLst/>
            </a:prstGeom>
          </p:spPr>
        </p:pic>
        <p:sp>
          <p:nvSpPr>
            <p:cNvPr id="17" name="Rectangle: Rounded Corners 16">
              <a:extLst>
                <a:ext uri="{FF2B5EF4-FFF2-40B4-BE49-F238E27FC236}">
                  <a16:creationId xmlns:a16="http://schemas.microsoft.com/office/drawing/2014/main" id="{726EC352-E1B1-2E13-B3EA-954A51BDB7AD}"/>
                </a:ext>
              </a:extLst>
            </p:cNvPr>
            <p:cNvSpPr/>
            <p:nvPr/>
          </p:nvSpPr>
          <p:spPr>
            <a:xfrm>
              <a:off x="4107237" y="2369889"/>
              <a:ext cx="242892" cy="13841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grpSp>
      <p:pic>
        <p:nvPicPr>
          <p:cNvPr id="20" name="Picture 19">
            <a:extLst>
              <a:ext uri="{FF2B5EF4-FFF2-40B4-BE49-F238E27FC236}">
                <a16:creationId xmlns:a16="http://schemas.microsoft.com/office/drawing/2014/main" id="{2DB2AB56-096B-F226-A42B-BEDF24ECFCE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18659" y="3311015"/>
            <a:ext cx="2821498" cy="3012725"/>
          </a:xfrm>
          <a:prstGeom prst="rect">
            <a:avLst/>
          </a:prstGeom>
        </p:spPr>
      </p:pic>
      <p:grpSp>
        <p:nvGrpSpPr>
          <p:cNvPr id="21" name="Group 20">
            <a:extLst>
              <a:ext uri="{FF2B5EF4-FFF2-40B4-BE49-F238E27FC236}">
                <a16:creationId xmlns:a16="http://schemas.microsoft.com/office/drawing/2014/main" id="{C06CD714-9690-B1C2-FE6A-046037F3804C}"/>
              </a:ext>
            </a:extLst>
          </p:cNvPr>
          <p:cNvGrpSpPr/>
          <p:nvPr/>
        </p:nvGrpSpPr>
        <p:grpSpPr>
          <a:xfrm>
            <a:off x="9574289" y="203042"/>
            <a:ext cx="1920565" cy="1891718"/>
            <a:chOff x="9574289" y="203042"/>
            <a:chExt cx="1920565" cy="1891718"/>
          </a:xfrm>
        </p:grpSpPr>
        <p:pic>
          <p:nvPicPr>
            <p:cNvPr id="22" name="Picture 2" descr="Fiji logo">
              <a:extLst>
                <a:ext uri="{FF2B5EF4-FFF2-40B4-BE49-F238E27FC236}">
                  <a16:creationId xmlns:a16="http://schemas.microsoft.com/office/drawing/2014/main" id="{79D7BD0D-CD00-1BF2-4D8B-E0B90808DA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74289" y="203042"/>
              <a:ext cx="1891718" cy="1891718"/>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8F8E893C-BEAF-45A2-C198-ED6618CB4730}"/>
                </a:ext>
              </a:extLst>
            </p:cNvPr>
            <p:cNvSpPr txBox="1"/>
            <p:nvPr/>
          </p:nvSpPr>
          <p:spPr>
            <a:xfrm>
              <a:off x="9614674" y="1857259"/>
              <a:ext cx="1880180" cy="215444"/>
            </a:xfrm>
            <a:prstGeom prst="rect">
              <a:avLst/>
            </a:prstGeom>
            <a:noFill/>
          </p:spPr>
          <p:txBody>
            <a:bodyPr wrap="square">
              <a:spAutoFit/>
            </a:bodyPr>
            <a:lstStyle/>
            <a:p>
              <a:pPr algn="ctr"/>
              <a:r>
                <a:rPr lang="en-US" sz="800" dirty="0">
                  <a:hlinkClick r:id="rId5"/>
                </a:rPr>
                <a:t>Fiji: ImageJ, with "Batteries Included"</a:t>
              </a:r>
              <a:endParaRPr lang="he-IL" sz="800" dirty="0"/>
            </a:p>
          </p:txBody>
        </p:sp>
      </p:grpSp>
      <p:pic>
        <p:nvPicPr>
          <p:cNvPr id="4" name="Picture 3" descr="A screenshot of a computer&#10;&#10;Description automatically generated">
            <a:extLst>
              <a:ext uri="{FF2B5EF4-FFF2-40B4-BE49-F238E27FC236}">
                <a16:creationId xmlns:a16="http://schemas.microsoft.com/office/drawing/2014/main" id="{50710ED5-46B5-11B4-B53A-9D3FBB84C9F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6283" y="2550220"/>
            <a:ext cx="2425825" cy="3943553"/>
          </a:xfrm>
          <a:prstGeom prst="rect">
            <a:avLst/>
          </a:prstGeom>
        </p:spPr>
      </p:pic>
      <p:pic>
        <p:nvPicPr>
          <p:cNvPr id="13" name="Picture 12">
            <a:extLst>
              <a:ext uri="{FF2B5EF4-FFF2-40B4-BE49-F238E27FC236}">
                <a16:creationId xmlns:a16="http://schemas.microsoft.com/office/drawing/2014/main" id="{6AF8E99A-8E63-6CB8-0DB0-ECC8BAF4C85C}"/>
              </a:ext>
            </a:extLst>
          </p:cNvPr>
          <p:cNvPicPr>
            <a:picLocks noChangeAspect="1"/>
          </p:cNvPicPr>
          <p:nvPr/>
        </p:nvPicPr>
        <p:blipFill>
          <a:blip r:embed="rId7"/>
          <a:stretch>
            <a:fillRect/>
          </a:stretch>
        </p:blipFill>
        <p:spPr>
          <a:xfrm>
            <a:off x="3593022" y="3991197"/>
            <a:ext cx="1833454" cy="2015196"/>
          </a:xfrm>
          <a:prstGeom prst="rect">
            <a:avLst/>
          </a:prstGeom>
        </p:spPr>
      </p:pic>
      <p:sp>
        <p:nvSpPr>
          <p:cNvPr id="14" name="Rectangle: Rounded Corners 13">
            <a:extLst>
              <a:ext uri="{FF2B5EF4-FFF2-40B4-BE49-F238E27FC236}">
                <a16:creationId xmlns:a16="http://schemas.microsoft.com/office/drawing/2014/main" id="{81EB3847-F86B-8A05-8897-D50F40CFC608}"/>
              </a:ext>
            </a:extLst>
          </p:cNvPr>
          <p:cNvSpPr/>
          <p:nvPr/>
        </p:nvSpPr>
        <p:spPr>
          <a:xfrm>
            <a:off x="3568315" y="6131743"/>
            <a:ext cx="1858161" cy="362030"/>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r>
              <a:rPr lang="en-US" sz="1200" b="1" dirty="0">
                <a:effectLst>
                  <a:outerShdw blurRad="38100" dist="38100" dir="2700000" algn="tl">
                    <a:srgbClr val="000000">
                      <a:alpha val="43137"/>
                    </a:srgbClr>
                  </a:outerShdw>
                </a:effectLst>
              </a:rPr>
              <a:t>To add a ROI to the manager, click &lt; t &gt;</a:t>
            </a:r>
            <a:endParaRPr lang="he-IL" sz="12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366255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18EAE24-536A-4DF3-CFF9-7E68E4017837}"/>
              </a:ext>
            </a:extLst>
          </p:cNvPr>
          <p:cNvSpPr>
            <a:spLocks noGrp="1"/>
          </p:cNvSpPr>
          <p:nvPr>
            <p:ph type="title"/>
          </p:nvPr>
        </p:nvSpPr>
        <p:spPr>
          <a:xfrm>
            <a:off x="838200" y="669925"/>
            <a:ext cx="4508946" cy="1325563"/>
          </a:xfrm>
        </p:spPr>
        <p:txBody>
          <a:bodyPr anchor="b">
            <a:normAutofit fontScale="90000"/>
          </a:bodyPr>
          <a:lstStyle/>
          <a:p>
            <a:pPr algn="r"/>
            <a:r>
              <a:rPr lang="en-US" b="1" dirty="0">
                <a:solidFill>
                  <a:schemeClr val="bg1"/>
                </a:solidFill>
              </a:rPr>
              <a:t>Connected components analysis</a:t>
            </a:r>
            <a:endParaRPr lang="en-IL" b="1" dirty="0">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4E75395A-C736-4B3D-F5FF-A62C3D1A6D35}"/>
              </a:ext>
            </a:extLst>
          </p:cNvPr>
          <p:cNvGrpSpPr/>
          <p:nvPr/>
        </p:nvGrpSpPr>
        <p:grpSpPr>
          <a:xfrm>
            <a:off x="6254716" y="254410"/>
            <a:ext cx="5811074" cy="3991807"/>
            <a:chOff x="6059140" y="1194403"/>
            <a:chExt cx="5811074" cy="3991807"/>
          </a:xfrm>
        </p:grpSpPr>
        <p:grpSp>
          <p:nvGrpSpPr>
            <p:cNvPr id="6" name="Group 5">
              <a:extLst>
                <a:ext uri="{FF2B5EF4-FFF2-40B4-BE49-F238E27FC236}">
                  <a16:creationId xmlns:a16="http://schemas.microsoft.com/office/drawing/2014/main" id="{9953B322-8BE5-C726-87C7-4CDEE811D3F3}"/>
                </a:ext>
              </a:extLst>
            </p:cNvPr>
            <p:cNvGrpSpPr/>
            <p:nvPr/>
          </p:nvGrpSpPr>
          <p:grpSpPr>
            <a:xfrm>
              <a:off x="6059140" y="1194403"/>
              <a:ext cx="5811074" cy="706578"/>
              <a:chOff x="4082511" y="2110681"/>
              <a:chExt cx="7493794" cy="911184"/>
            </a:xfrm>
          </p:grpSpPr>
          <p:pic>
            <p:nvPicPr>
              <p:cNvPr id="7" name="Picture 6">
                <a:extLst>
                  <a:ext uri="{FF2B5EF4-FFF2-40B4-BE49-F238E27FC236}">
                    <a16:creationId xmlns:a16="http://schemas.microsoft.com/office/drawing/2014/main" id="{1FDC0F7A-0207-72EF-B3A7-88A2D8DDCA86}"/>
                  </a:ext>
                </a:extLst>
              </p:cNvPr>
              <p:cNvPicPr>
                <a:picLocks noChangeAspect="1"/>
              </p:cNvPicPr>
              <p:nvPr/>
            </p:nvPicPr>
            <p:blipFill>
              <a:blip r:embed="rId2"/>
              <a:stretch>
                <a:fillRect/>
              </a:stretch>
            </p:blipFill>
            <p:spPr>
              <a:xfrm>
                <a:off x="4082511" y="2110681"/>
                <a:ext cx="7493794" cy="911184"/>
              </a:xfrm>
              <a:prstGeom prst="rect">
                <a:avLst/>
              </a:prstGeom>
            </p:spPr>
          </p:pic>
          <p:sp>
            <p:nvSpPr>
              <p:cNvPr id="9" name="Rectangle: Rounded Corners 8">
                <a:extLst>
                  <a:ext uri="{FF2B5EF4-FFF2-40B4-BE49-F238E27FC236}">
                    <a16:creationId xmlns:a16="http://schemas.microsoft.com/office/drawing/2014/main" id="{687CB699-4B1B-5078-67DF-E6CD44310772}"/>
                  </a:ext>
                </a:extLst>
              </p:cNvPr>
              <p:cNvSpPr/>
              <p:nvPr/>
            </p:nvSpPr>
            <p:spPr>
              <a:xfrm>
                <a:off x="5450123" y="2369889"/>
                <a:ext cx="345493" cy="143607"/>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grpSp>
        <p:pic>
          <p:nvPicPr>
            <p:cNvPr id="5" name="Picture 4">
              <a:extLst>
                <a:ext uri="{FF2B5EF4-FFF2-40B4-BE49-F238E27FC236}">
                  <a16:creationId xmlns:a16="http://schemas.microsoft.com/office/drawing/2014/main" id="{BE75D7A5-50B2-33F3-167B-F558CB91444F}"/>
                </a:ext>
              </a:extLst>
            </p:cNvPr>
            <p:cNvPicPr>
              <a:picLocks noChangeAspect="1"/>
            </p:cNvPicPr>
            <p:nvPr/>
          </p:nvPicPr>
          <p:blipFill>
            <a:blip r:embed="rId3"/>
            <a:stretch>
              <a:fillRect/>
            </a:stretch>
          </p:blipFill>
          <p:spPr>
            <a:xfrm>
              <a:off x="7076434" y="1506766"/>
              <a:ext cx="1772702" cy="3679444"/>
            </a:xfrm>
            <a:prstGeom prst="rect">
              <a:avLst/>
            </a:prstGeom>
          </p:spPr>
        </p:pic>
      </p:grpSp>
      <p:pic>
        <p:nvPicPr>
          <p:cNvPr id="13" name="Picture 12" descr="A screenshot of a computer screen&#10;&#10;Description automatically generated">
            <a:extLst>
              <a:ext uri="{FF2B5EF4-FFF2-40B4-BE49-F238E27FC236}">
                <a16:creationId xmlns:a16="http://schemas.microsoft.com/office/drawing/2014/main" id="{06B29851-23DB-A4FA-D3AF-63F2136291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26539" y="2217823"/>
            <a:ext cx="1999060" cy="2208088"/>
          </a:xfrm>
          <a:prstGeom prst="rect">
            <a:avLst/>
          </a:prstGeom>
        </p:spPr>
      </p:pic>
      <p:pic>
        <p:nvPicPr>
          <p:cNvPr id="15" name="Picture 14" descr="A screenshot of a computer screen&#10;&#10;Description automatically generated">
            <a:extLst>
              <a:ext uri="{FF2B5EF4-FFF2-40B4-BE49-F238E27FC236}">
                <a16:creationId xmlns:a16="http://schemas.microsoft.com/office/drawing/2014/main" id="{59F73A2E-7DB1-468D-280C-26CE77F2887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44569" y="2217823"/>
            <a:ext cx="1999060" cy="2208088"/>
          </a:xfrm>
          <a:prstGeom prst="rect">
            <a:avLst/>
          </a:prstGeom>
        </p:spPr>
      </p:pic>
      <p:pic>
        <p:nvPicPr>
          <p:cNvPr id="19" name="Picture 18" descr="A screenshot of a computer screen&#10;&#10;Description automatically generated">
            <a:extLst>
              <a:ext uri="{FF2B5EF4-FFF2-40B4-BE49-F238E27FC236}">
                <a16:creationId xmlns:a16="http://schemas.microsoft.com/office/drawing/2014/main" id="{43309376-8FB5-4F05-820D-CE995ED45E9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8509" y="2217823"/>
            <a:ext cx="1999060" cy="2208088"/>
          </a:xfrm>
          <a:prstGeom prst="rect">
            <a:avLst/>
          </a:prstGeom>
        </p:spPr>
      </p:pic>
      <p:pic>
        <p:nvPicPr>
          <p:cNvPr id="22" name="Picture 21">
            <a:extLst>
              <a:ext uri="{FF2B5EF4-FFF2-40B4-BE49-F238E27FC236}">
                <a16:creationId xmlns:a16="http://schemas.microsoft.com/office/drawing/2014/main" id="{35900B66-615C-E1DB-8A98-BB0478557909}"/>
              </a:ext>
            </a:extLst>
          </p:cNvPr>
          <p:cNvPicPr>
            <a:picLocks noChangeAspect="1"/>
          </p:cNvPicPr>
          <p:nvPr/>
        </p:nvPicPr>
        <p:blipFill>
          <a:blip r:embed="rId7"/>
          <a:stretch>
            <a:fillRect/>
          </a:stretch>
        </p:blipFill>
        <p:spPr>
          <a:xfrm>
            <a:off x="9788928" y="1521972"/>
            <a:ext cx="1919142" cy="2724245"/>
          </a:xfrm>
          <a:prstGeom prst="rect">
            <a:avLst/>
          </a:prstGeom>
        </p:spPr>
      </p:pic>
      <p:pic>
        <p:nvPicPr>
          <p:cNvPr id="23" name="Picture 22">
            <a:extLst>
              <a:ext uri="{FF2B5EF4-FFF2-40B4-BE49-F238E27FC236}">
                <a16:creationId xmlns:a16="http://schemas.microsoft.com/office/drawing/2014/main" id="{4426D617-DC5A-7FA8-04B2-BABDDD1FF0CA}"/>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7264785" y="570369"/>
            <a:ext cx="1772702" cy="3675848"/>
          </a:xfrm>
          <a:prstGeom prst="rect">
            <a:avLst/>
          </a:prstGeom>
        </p:spPr>
      </p:pic>
      <p:pic>
        <p:nvPicPr>
          <p:cNvPr id="25" name="Picture 24">
            <a:extLst>
              <a:ext uri="{FF2B5EF4-FFF2-40B4-BE49-F238E27FC236}">
                <a16:creationId xmlns:a16="http://schemas.microsoft.com/office/drawing/2014/main" id="{C8F7E6DB-925B-044C-3078-D2DDB897D755}"/>
              </a:ext>
            </a:extLst>
          </p:cNvPr>
          <p:cNvPicPr>
            <a:picLocks noChangeAspect="1"/>
          </p:cNvPicPr>
          <p:nvPr/>
        </p:nvPicPr>
        <p:blipFill>
          <a:blip r:embed="rId9"/>
          <a:stretch>
            <a:fillRect/>
          </a:stretch>
        </p:blipFill>
        <p:spPr>
          <a:xfrm>
            <a:off x="9805256" y="1995488"/>
            <a:ext cx="1902814" cy="1929843"/>
          </a:xfrm>
          <a:prstGeom prst="rect">
            <a:avLst/>
          </a:prstGeom>
        </p:spPr>
      </p:pic>
      <p:pic>
        <p:nvPicPr>
          <p:cNvPr id="27" name="Picture 26">
            <a:extLst>
              <a:ext uri="{FF2B5EF4-FFF2-40B4-BE49-F238E27FC236}">
                <a16:creationId xmlns:a16="http://schemas.microsoft.com/office/drawing/2014/main" id="{9845BFB7-7DBF-2EE4-5CB9-F55A101BCE59}"/>
              </a:ext>
            </a:extLst>
          </p:cNvPr>
          <p:cNvPicPr>
            <a:picLocks noChangeAspect="1"/>
          </p:cNvPicPr>
          <p:nvPr/>
        </p:nvPicPr>
        <p:blipFill>
          <a:blip r:embed="rId10"/>
          <a:stretch>
            <a:fillRect/>
          </a:stretch>
        </p:blipFill>
        <p:spPr>
          <a:xfrm>
            <a:off x="4744572" y="4480317"/>
            <a:ext cx="1999057" cy="2208084"/>
          </a:xfrm>
          <a:prstGeom prst="rect">
            <a:avLst/>
          </a:prstGeom>
        </p:spPr>
      </p:pic>
      <p:pic>
        <p:nvPicPr>
          <p:cNvPr id="29" name="Picture 28" descr="A screenshot of a computer&#10;&#10;Description automatically generated">
            <a:extLst>
              <a:ext uri="{FF2B5EF4-FFF2-40B4-BE49-F238E27FC236}">
                <a16:creationId xmlns:a16="http://schemas.microsoft.com/office/drawing/2014/main" id="{F1773E7E-35FA-4414-610E-A401F384C81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526539" y="4480317"/>
            <a:ext cx="1804110" cy="2208084"/>
          </a:xfrm>
          <a:prstGeom prst="rect">
            <a:avLst/>
          </a:prstGeom>
        </p:spPr>
      </p:pic>
      <p:grpSp>
        <p:nvGrpSpPr>
          <p:cNvPr id="35" name="Group 34">
            <a:extLst>
              <a:ext uri="{FF2B5EF4-FFF2-40B4-BE49-F238E27FC236}">
                <a16:creationId xmlns:a16="http://schemas.microsoft.com/office/drawing/2014/main" id="{A7BE1D76-C0C3-07BD-ACFA-4E704910DFC2}"/>
              </a:ext>
            </a:extLst>
          </p:cNvPr>
          <p:cNvGrpSpPr/>
          <p:nvPr/>
        </p:nvGrpSpPr>
        <p:grpSpPr>
          <a:xfrm>
            <a:off x="7157552" y="4754751"/>
            <a:ext cx="3928768" cy="1933650"/>
            <a:chOff x="7157552" y="4754751"/>
            <a:chExt cx="3928768" cy="1933650"/>
          </a:xfrm>
        </p:grpSpPr>
        <p:pic>
          <p:nvPicPr>
            <p:cNvPr id="32" name="Picture 31">
              <a:extLst>
                <a:ext uri="{FF2B5EF4-FFF2-40B4-BE49-F238E27FC236}">
                  <a16:creationId xmlns:a16="http://schemas.microsoft.com/office/drawing/2014/main" id="{8C7D816B-2BA8-8997-6060-A64207FDEBD7}"/>
                </a:ext>
              </a:extLst>
            </p:cNvPr>
            <p:cNvPicPr>
              <a:picLocks noChangeAspect="1"/>
            </p:cNvPicPr>
            <p:nvPr/>
          </p:nvPicPr>
          <p:blipFill>
            <a:blip r:embed="rId12"/>
            <a:stretch>
              <a:fillRect/>
            </a:stretch>
          </p:blipFill>
          <p:spPr>
            <a:xfrm>
              <a:off x="7157552" y="4754751"/>
              <a:ext cx="3530702" cy="1933650"/>
            </a:xfrm>
            <a:prstGeom prst="rect">
              <a:avLst/>
            </a:prstGeom>
          </p:spPr>
        </p:pic>
        <p:pic>
          <p:nvPicPr>
            <p:cNvPr id="34" name="Picture 33">
              <a:extLst>
                <a:ext uri="{FF2B5EF4-FFF2-40B4-BE49-F238E27FC236}">
                  <a16:creationId xmlns:a16="http://schemas.microsoft.com/office/drawing/2014/main" id="{22BC3F56-6A52-FF1F-37BA-013B4B9B6DDB}"/>
                </a:ext>
              </a:extLst>
            </p:cNvPr>
            <p:cNvPicPr>
              <a:picLocks noChangeAspect="1"/>
            </p:cNvPicPr>
            <p:nvPr/>
          </p:nvPicPr>
          <p:blipFill>
            <a:blip r:embed="rId13"/>
            <a:stretch>
              <a:fillRect/>
            </a:stretch>
          </p:blipFill>
          <p:spPr>
            <a:xfrm>
              <a:off x="8748754" y="5229240"/>
              <a:ext cx="2337566" cy="1149040"/>
            </a:xfrm>
            <a:prstGeom prst="rect">
              <a:avLst/>
            </a:prstGeom>
          </p:spPr>
        </p:pic>
      </p:grpSp>
      <p:sp>
        <p:nvSpPr>
          <p:cNvPr id="36" name="TextBox 35">
            <a:extLst>
              <a:ext uri="{FF2B5EF4-FFF2-40B4-BE49-F238E27FC236}">
                <a16:creationId xmlns:a16="http://schemas.microsoft.com/office/drawing/2014/main" id="{6B60F7AD-19E6-1C5E-570D-31ED8F62BE81}"/>
              </a:ext>
            </a:extLst>
          </p:cNvPr>
          <p:cNvSpPr txBox="1"/>
          <p:nvPr/>
        </p:nvSpPr>
        <p:spPr>
          <a:xfrm>
            <a:off x="308509" y="4480317"/>
            <a:ext cx="1999060" cy="1886094"/>
          </a:xfrm>
          <a:prstGeom prst="rect">
            <a:avLst/>
          </a:prstGeom>
          <a:noFill/>
        </p:spPr>
        <p:txBody>
          <a:bodyPr wrap="square" rtlCol="1">
            <a:spAutoFit/>
          </a:bodyPr>
          <a:lstStyle/>
          <a:p>
            <a:pPr marL="342900" indent="-342900">
              <a:lnSpc>
                <a:spcPct val="200000"/>
              </a:lnSpc>
              <a:buFont typeface="+mj-lt"/>
              <a:buAutoNum type="arabicPeriod"/>
            </a:pPr>
            <a:r>
              <a:rPr lang="en-US" sz="1200" b="1" dirty="0">
                <a:solidFill>
                  <a:schemeClr val="bg1">
                    <a:lumMod val="85000"/>
                  </a:schemeClr>
                </a:solidFill>
                <a:effectLst>
                  <a:outerShdw blurRad="38100" dist="38100" dir="2700000" algn="tl">
                    <a:srgbClr val="000000">
                      <a:alpha val="43137"/>
                    </a:srgbClr>
                  </a:outerShdw>
                </a:effectLst>
              </a:rPr>
              <a:t>Adjust </a:t>
            </a:r>
            <a:r>
              <a:rPr lang="en-US" sz="1200" b="1" dirty="0">
                <a:solidFill>
                  <a:schemeClr val="bg1">
                    <a:lumMod val="85000"/>
                  </a:schemeClr>
                </a:solidFill>
                <a:effectLst>
                  <a:outerShdw blurRad="38100" dist="38100" dir="2700000" algn="tl">
                    <a:srgbClr val="000000">
                      <a:alpha val="43137"/>
                    </a:srgbClr>
                  </a:outerShdw>
                </a:effectLst>
                <a:sym typeface="Wingdings" panose="05000000000000000000" pitchFamily="2" charset="2"/>
              </a:rPr>
              <a:t> Threshold</a:t>
            </a:r>
          </a:p>
          <a:p>
            <a:pPr marL="342900" indent="-342900">
              <a:lnSpc>
                <a:spcPct val="200000"/>
              </a:lnSpc>
              <a:buFont typeface="+mj-lt"/>
              <a:buAutoNum type="arabicPeriod"/>
            </a:pPr>
            <a:r>
              <a:rPr lang="en-US" sz="1200" b="1" dirty="0">
                <a:solidFill>
                  <a:schemeClr val="bg1">
                    <a:lumMod val="85000"/>
                  </a:schemeClr>
                </a:solidFill>
                <a:effectLst>
                  <a:outerShdw blurRad="38100" dist="38100" dir="2700000" algn="tl">
                    <a:srgbClr val="000000">
                      <a:alpha val="43137"/>
                    </a:srgbClr>
                  </a:outerShdw>
                </a:effectLst>
                <a:sym typeface="Wingdings" panose="05000000000000000000" pitchFamily="2" charset="2"/>
              </a:rPr>
              <a:t>Analyze  Set Measurements…</a:t>
            </a:r>
          </a:p>
          <a:p>
            <a:pPr marL="342900" indent="-342900">
              <a:lnSpc>
                <a:spcPct val="200000"/>
              </a:lnSpc>
              <a:buFont typeface="+mj-lt"/>
              <a:buAutoNum type="arabicPeriod"/>
            </a:pPr>
            <a:r>
              <a:rPr lang="en-US" sz="1200" b="1" dirty="0">
                <a:solidFill>
                  <a:schemeClr val="bg1">
                    <a:lumMod val="85000"/>
                  </a:schemeClr>
                </a:solidFill>
                <a:effectLst>
                  <a:outerShdw blurRad="38100" dist="38100" dir="2700000" algn="tl">
                    <a:srgbClr val="000000">
                      <a:alpha val="43137"/>
                    </a:srgbClr>
                  </a:outerShdw>
                </a:effectLst>
                <a:sym typeface="Wingdings" panose="05000000000000000000" pitchFamily="2" charset="2"/>
              </a:rPr>
              <a:t>Analyze  Analyze Particles…</a:t>
            </a:r>
            <a:endParaRPr lang="he-IL" sz="1200" b="1" dirty="0">
              <a:solidFill>
                <a:schemeClr val="bg1">
                  <a:lumMod val="8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88569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par>
                                <p:cTn id="9" presetID="1" presetClass="exit" presetSubtype="0" fill="hold" nodeType="withEffect">
                                  <p:stCondLst>
                                    <p:cond delay="0"/>
                                  </p:stCondLst>
                                  <p:childTnLst>
                                    <p:set>
                                      <p:cBhvr>
                                        <p:cTn id="10" dur="1" fill="hold">
                                          <p:stCondLst>
                                            <p:cond delay="0"/>
                                          </p:stCondLst>
                                        </p:cTn>
                                        <p:tgtEl>
                                          <p:spTgt spid="22"/>
                                        </p:tgtEl>
                                        <p:attrNameLst>
                                          <p:attrName>style.visibility</p:attrName>
                                        </p:attrNameLst>
                                      </p:cBhvr>
                                      <p:to>
                                        <p:strVal val="hidden"/>
                                      </p:to>
                                    </p:set>
                                  </p:childTnLst>
                                </p:cTn>
                              </p:par>
                            </p:childTnLst>
                          </p:cTn>
                        </p:par>
                        <p:par>
                          <p:cTn id="11" fill="hold">
                            <p:stCondLst>
                              <p:cond delay="0"/>
                            </p:stCondLst>
                            <p:childTnLst>
                              <p:par>
                                <p:cTn id="12" presetID="10" presetClass="entr" presetSubtype="0" fill="hold" nodeType="after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1000"/>
                                        <p:tgtEl>
                                          <p:spTgt spid="19"/>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1000"/>
                                        <p:tgtEl>
                                          <p:spTgt spid="13"/>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1000"/>
                                        <p:tgtEl>
                                          <p:spTgt spid="15"/>
                                        </p:tgtEl>
                                      </p:cBhvr>
                                    </p:animEffect>
                                  </p:childTnLst>
                                </p:cTn>
                              </p:par>
                            </p:childTnLst>
                          </p:cTn>
                        </p:par>
                        <p:par>
                          <p:cTn id="23" fill="hold">
                            <p:stCondLst>
                              <p:cond delay="3000"/>
                            </p:stCondLst>
                            <p:childTnLst>
                              <p:par>
                                <p:cTn id="24" presetID="10" presetClass="entr" presetSubtype="0" fill="hold" nodeType="after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1000"/>
                                        <p:tgtEl>
                                          <p:spTgt spid="27"/>
                                        </p:tgtEl>
                                      </p:cBhvr>
                                    </p:animEffect>
                                  </p:childTnLst>
                                </p:cTn>
                              </p:par>
                            </p:childTnLst>
                          </p:cTn>
                        </p:par>
                        <p:par>
                          <p:cTn id="27" fill="hold">
                            <p:stCondLst>
                              <p:cond delay="4000"/>
                            </p:stCondLst>
                            <p:childTnLst>
                              <p:par>
                                <p:cTn id="28" presetID="10" presetClass="entr" presetSubtype="0" fill="hold" nodeType="after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1000"/>
                                        <p:tgtEl>
                                          <p:spTgt spid="29"/>
                                        </p:tgtEl>
                                      </p:cBhvr>
                                    </p:animEffect>
                                  </p:childTnLst>
                                </p:cTn>
                              </p:par>
                              <p:par>
                                <p:cTn id="31" presetID="10" presetClass="entr" presetSubtype="0" fill="hold" nodeType="with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500"/>
                                        <p:tgtEl>
                                          <p:spTgt spid="35"/>
                                        </p:tgtEl>
                                      </p:cBhvr>
                                    </p:animEffect>
                                  </p:childTnLst>
                                </p:cTn>
                              </p:par>
                            </p:childTnLst>
                          </p:cTn>
                        </p:par>
                        <p:par>
                          <p:cTn id="34" fill="hold">
                            <p:stCondLst>
                              <p:cond delay="5000"/>
                            </p:stCondLst>
                            <p:childTnLst>
                              <p:par>
                                <p:cTn id="35" presetID="1" presetClass="entr" presetSubtype="0" fill="hold" grpId="0" nodeType="afterEffect">
                                  <p:stCondLst>
                                    <p:cond delay="0"/>
                                  </p:stCondLst>
                                  <p:childTnLst>
                                    <p:set>
                                      <p:cBhvr>
                                        <p:cTn id="3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4F5CABB8-7BEF-60C6-B100-DF029888E9C3}"/>
              </a:ext>
            </a:extLst>
          </p:cNvPr>
          <p:cNvSpPr>
            <a:spLocks noGrp="1"/>
          </p:cNvSpPr>
          <p:nvPr>
            <p:ph type="title"/>
          </p:nvPr>
        </p:nvSpPr>
        <p:spPr>
          <a:xfrm>
            <a:off x="514217" y="669925"/>
            <a:ext cx="4508946" cy="1325563"/>
          </a:xfrm>
        </p:spPr>
        <p:txBody>
          <a:bodyPr anchor="b">
            <a:normAutofit fontScale="90000"/>
          </a:bodyPr>
          <a:lstStyle/>
          <a:p>
            <a:pPr algn="r"/>
            <a:r>
              <a:rPr lang="en-US" b="1" dirty="0">
                <a:solidFill>
                  <a:schemeClr val="bg1"/>
                </a:solidFill>
              </a:rPr>
              <a:t>Example Workflow – Green vs. Pale Area of A Leaf*</a:t>
            </a:r>
            <a:endParaRPr lang="en-IL" b="1" dirty="0">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Content Placeholder 10" descr="A green leaf with a ruler&#10;&#10;Description automatically generated">
            <a:extLst>
              <a:ext uri="{FF2B5EF4-FFF2-40B4-BE49-F238E27FC236}">
                <a16:creationId xmlns:a16="http://schemas.microsoft.com/office/drawing/2014/main" id="{2640BC48-C895-0CC6-7B9B-E5095AB6595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36580" y="2141534"/>
            <a:ext cx="2497468" cy="2401226"/>
          </a:xfrm>
        </p:spPr>
      </p:pic>
      <p:pic>
        <p:nvPicPr>
          <p:cNvPr id="16" name="Picture 15" descr="A green and white leaf&#10;&#10;Description automatically generated">
            <a:extLst>
              <a:ext uri="{FF2B5EF4-FFF2-40B4-BE49-F238E27FC236}">
                <a16:creationId xmlns:a16="http://schemas.microsoft.com/office/drawing/2014/main" id="{475CFA9B-67C9-23F2-C14B-9F634C67D2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70628" y="2149726"/>
            <a:ext cx="2670544" cy="2076506"/>
          </a:xfrm>
          <a:prstGeom prst="rect">
            <a:avLst/>
          </a:prstGeom>
        </p:spPr>
      </p:pic>
      <p:pic>
        <p:nvPicPr>
          <p:cNvPr id="18" name="Picture 17" descr="A red leaf on a white background&#10;&#10;Description automatically generated">
            <a:extLst>
              <a:ext uri="{FF2B5EF4-FFF2-40B4-BE49-F238E27FC236}">
                <a16:creationId xmlns:a16="http://schemas.microsoft.com/office/drawing/2014/main" id="{E33B90FB-C3C6-48FF-F164-9BD6F4E64D4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7752" y="2116843"/>
            <a:ext cx="2670544" cy="2076506"/>
          </a:xfrm>
          <a:prstGeom prst="rect">
            <a:avLst/>
          </a:prstGeom>
        </p:spPr>
      </p:pic>
      <p:pic>
        <p:nvPicPr>
          <p:cNvPr id="20" name="Picture 19" descr="A green leaf on a white background&#10;&#10;Description automatically generated">
            <a:extLst>
              <a:ext uri="{FF2B5EF4-FFF2-40B4-BE49-F238E27FC236}">
                <a16:creationId xmlns:a16="http://schemas.microsoft.com/office/drawing/2014/main" id="{817F9370-9E49-4613-84A7-0964F18088C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84876" y="2116843"/>
            <a:ext cx="2670544" cy="2076506"/>
          </a:xfrm>
          <a:prstGeom prst="rect">
            <a:avLst/>
          </a:prstGeom>
        </p:spPr>
      </p:pic>
      <p:pic>
        <p:nvPicPr>
          <p:cNvPr id="22" name="Picture 21" descr="A screenshot of a computer&#10;&#10;Description automatically generated">
            <a:extLst>
              <a:ext uri="{FF2B5EF4-FFF2-40B4-BE49-F238E27FC236}">
                <a16:creationId xmlns:a16="http://schemas.microsoft.com/office/drawing/2014/main" id="{ADE445C0-F9B5-6E10-E526-97AEB158E54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01965" y="4591596"/>
            <a:ext cx="2670544" cy="2076506"/>
          </a:xfrm>
          <a:prstGeom prst="rect">
            <a:avLst/>
          </a:prstGeom>
        </p:spPr>
      </p:pic>
      <p:pic>
        <p:nvPicPr>
          <p:cNvPr id="24" name="Picture 23" descr="A red leaf with a green background&#10;&#10;Description automatically generated">
            <a:extLst>
              <a:ext uri="{FF2B5EF4-FFF2-40B4-BE49-F238E27FC236}">
                <a16:creationId xmlns:a16="http://schemas.microsoft.com/office/drawing/2014/main" id="{F072E20B-BA7C-60B2-B80C-7AA3F845F4C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74474" y="4497074"/>
            <a:ext cx="2670544" cy="2076506"/>
          </a:xfrm>
          <a:prstGeom prst="rect">
            <a:avLst/>
          </a:prstGeom>
        </p:spPr>
      </p:pic>
      <p:pic>
        <p:nvPicPr>
          <p:cNvPr id="26" name="Picture 25" descr="A red leaf with a tail&#10;&#10;Description automatically generated">
            <a:extLst>
              <a:ext uri="{FF2B5EF4-FFF2-40B4-BE49-F238E27FC236}">
                <a16:creationId xmlns:a16="http://schemas.microsoft.com/office/drawing/2014/main" id="{F72A1B85-DD9B-D2AF-9724-8C02B1C6DD5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46983" y="4542760"/>
            <a:ext cx="2670544" cy="2076506"/>
          </a:xfrm>
          <a:prstGeom prst="rect">
            <a:avLst/>
          </a:prstGeom>
        </p:spPr>
      </p:pic>
      <p:pic>
        <p:nvPicPr>
          <p:cNvPr id="28" name="Picture 27" descr="A computer screen shot of a leaf&#10;&#10;Description automatically generated">
            <a:extLst>
              <a:ext uri="{FF2B5EF4-FFF2-40B4-BE49-F238E27FC236}">
                <a16:creationId xmlns:a16="http://schemas.microsoft.com/office/drawing/2014/main" id="{4F1D6377-0E00-B20D-3704-23DB6E44595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219492" y="4497074"/>
            <a:ext cx="2670544" cy="2076506"/>
          </a:xfrm>
          <a:prstGeom prst="rect">
            <a:avLst/>
          </a:prstGeom>
        </p:spPr>
      </p:pic>
      <p:pic>
        <p:nvPicPr>
          <p:cNvPr id="34" name="Picture 33" descr="A screenshot of a computer&#10;&#10;Description automatically generated">
            <a:extLst>
              <a:ext uri="{FF2B5EF4-FFF2-40B4-BE49-F238E27FC236}">
                <a16:creationId xmlns:a16="http://schemas.microsoft.com/office/drawing/2014/main" id="{2B3569FB-06B6-2E2B-C2DC-E8F9C8664F1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871268" y="2244716"/>
            <a:ext cx="3475878" cy="4249069"/>
          </a:xfrm>
          <a:prstGeom prst="rect">
            <a:avLst/>
          </a:prstGeom>
        </p:spPr>
      </p:pic>
      <p:pic>
        <p:nvPicPr>
          <p:cNvPr id="35" name="Picture 34" descr="A screenshot of a computer&#10;&#10;Description automatically generated">
            <a:extLst>
              <a:ext uri="{FF2B5EF4-FFF2-40B4-BE49-F238E27FC236}">
                <a16:creationId xmlns:a16="http://schemas.microsoft.com/office/drawing/2014/main" id="{D774E6C6-0DD1-B4EA-4BF9-119D3D01D36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641258" y="3089556"/>
            <a:ext cx="5772956" cy="2791215"/>
          </a:xfrm>
          <a:prstGeom prst="rect">
            <a:avLst/>
          </a:prstGeom>
        </p:spPr>
      </p:pic>
      <p:grpSp>
        <p:nvGrpSpPr>
          <p:cNvPr id="6" name="Group 5">
            <a:extLst>
              <a:ext uri="{FF2B5EF4-FFF2-40B4-BE49-F238E27FC236}">
                <a16:creationId xmlns:a16="http://schemas.microsoft.com/office/drawing/2014/main" id="{C2FB3C50-262C-E63C-12C2-F7360C1A8CA5}"/>
              </a:ext>
            </a:extLst>
          </p:cNvPr>
          <p:cNvGrpSpPr/>
          <p:nvPr/>
        </p:nvGrpSpPr>
        <p:grpSpPr>
          <a:xfrm>
            <a:off x="9574289" y="203042"/>
            <a:ext cx="1920565" cy="1891718"/>
            <a:chOff x="9574289" y="203042"/>
            <a:chExt cx="1920565" cy="1891718"/>
          </a:xfrm>
        </p:grpSpPr>
        <p:pic>
          <p:nvPicPr>
            <p:cNvPr id="1026" name="Picture 2" descr="Fiji logo">
              <a:extLst>
                <a:ext uri="{FF2B5EF4-FFF2-40B4-BE49-F238E27FC236}">
                  <a16:creationId xmlns:a16="http://schemas.microsoft.com/office/drawing/2014/main" id="{C60775AE-6789-891D-BE2D-0D80B2405CE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574289" y="203042"/>
              <a:ext cx="1891718" cy="189171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A44BEBE-868A-2822-1D21-FCE77675CC76}"/>
                </a:ext>
              </a:extLst>
            </p:cNvPr>
            <p:cNvSpPr txBox="1"/>
            <p:nvPr/>
          </p:nvSpPr>
          <p:spPr>
            <a:xfrm>
              <a:off x="9614674" y="1857259"/>
              <a:ext cx="1880180" cy="215444"/>
            </a:xfrm>
            <a:prstGeom prst="rect">
              <a:avLst/>
            </a:prstGeom>
            <a:noFill/>
          </p:spPr>
          <p:txBody>
            <a:bodyPr wrap="square">
              <a:spAutoFit/>
            </a:bodyPr>
            <a:lstStyle/>
            <a:p>
              <a:pPr algn="ctr"/>
              <a:r>
                <a:rPr lang="en-US" sz="800" dirty="0">
                  <a:hlinkClick r:id="rId14"/>
                </a:rPr>
                <a:t>Fiji: ImageJ, with "Batteries Included"</a:t>
              </a:r>
              <a:endParaRPr lang="he-IL" sz="800" dirty="0"/>
            </a:p>
          </p:txBody>
        </p:sp>
      </p:grpSp>
      <p:sp>
        <p:nvSpPr>
          <p:cNvPr id="3" name="TextBox 2">
            <a:extLst>
              <a:ext uri="{FF2B5EF4-FFF2-40B4-BE49-F238E27FC236}">
                <a16:creationId xmlns:a16="http://schemas.microsoft.com/office/drawing/2014/main" id="{00FCB4C3-BC2F-5BBF-4758-056B18B2FAB2}"/>
              </a:ext>
            </a:extLst>
          </p:cNvPr>
          <p:cNvSpPr txBox="1"/>
          <p:nvPr/>
        </p:nvSpPr>
        <p:spPr>
          <a:xfrm>
            <a:off x="9182448" y="6527115"/>
            <a:ext cx="3409134" cy="276999"/>
          </a:xfrm>
          <a:prstGeom prst="rect">
            <a:avLst/>
          </a:prstGeom>
          <a:noFill/>
        </p:spPr>
        <p:txBody>
          <a:bodyPr wrap="square" rtlCol="1">
            <a:spAutoFit/>
          </a:bodyPr>
          <a:lstStyle/>
          <a:p>
            <a:r>
              <a:rPr lang="en-US" sz="1200" b="1" dirty="0">
                <a:solidFill>
                  <a:schemeClr val="bg1">
                    <a:lumMod val="85000"/>
                  </a:schemeClr>
                </a:solidFill>
              </a:rPr>
              <a:t>* - Morpho Lib J is used in this workflow</a:t>
            </a:r>
            <a:endParaRPr lang="he-IL" sz="1200" b="1" dirty="0">
              <a:solidFill>
                <a:schemeClr val="bg1">
                  <a:lumMod val="85000"/>
                </a:schemeClr>
              </a:solidFill>
            </a:endParaRPr>
          </a:p>
        </p:txBody>
      </p:sp>
    </p:spTree>
    <p:extLst>
      <p:ext uri="{BB962C8B-B14F-4D97-AF65-F5344CB8AC3E}">
        <p14:creationId xmlns:p14="http://schemas.microsoft.com/office/powerpoint/2010/main" val="4158780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par>
                                <p:cTn id="18" presetID="10" presetClass="entr" presetSubtype="0" fill="hold"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par>
                                <p:cTn id="21" presetID="10" presetClass="entr" presetSubtype="0" fill="hold" nodeType="with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500"/>
                                        <p:tgtEl>
                                          <p:spTgt spid="24"/>
                                        </p:tgtEl>
                                      </p:cBhvr>
                                    </p:animEffect>
                                  </p:childTnLst>
                                </p:cTn>
                              </p:par>
                              <p:par>
                                <p:cTn id="29" presetID="10" presetClass="entr" presetSubtype="0"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par>
                                <p:cTn id="32" presetID="10" presetClass="entr" presetSubtype="0" fill="hold"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par>
                          <p:cTn id="39" fill="hold">
                            <p:stCondLst>
                              <p:cond delay="0"/>
                            </p:stCondLst>
                            <p:childTnLst>
                              <p:par>
                                <p:cTn id="40" presetID="1" presetClass="entr" presetSubtype="0" fill="hold" nodeType="afterEffect">
                                  <p:stCondLst>
                                    <p:cond delay="0"/>
                                  </p:stCondLst>
                                  <p:childTnLst>
                                    <p:set>
                                      <p:cBhvr>
                                        <p:cTn id="41" dur="1" fill="hold">
                                          <p:stCondLst>
                                            <p:cond delay="0"/>
                                          </p:stCondLst>
                                        </p:cTn>
                                        <p:tgtEl>
                                          <p:spTgt spid="35"/>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18EAE24-536A-4DF3-CFF9-7E68E4017837}"/>
              </a:ext>
            </a:extLst>
          </p:cNvPr>
          <p:cNvSpPr>
            <a:spLocks noGrp="1"/>
          </p:cNvSpPr>
          <p:nvPr>
            <p:ph type="title"/>
          </p:nvPr>
        </p:nvSpPr>
        <p:spPr>
          <a:xfrm>
            <a:off x="838200" y="669925"/>
            <a:ext cx="4508946" cy="1325563"/>
          </a:xfrm>
        </p:spPr>
        <p:txBody>
          <a:bodyPr anchor="b">
            <a:normAutofit/>
          </a:bodyPr>
          <a:lstStyle/>
          <a:p>
            <a:pPr algn="r"/>
            <a:r>
              <a:rPr lang="en-US" b="1" dirty="0">
                <a:solidFill>
                  <a:schemeClr val="bg1"/>
                </a:solidFill>
              </a:rPr>
              <a:t>Update Sites: Plugin Installation</a:t>
            </a:r>
            <a:endParaRPr lang="en-IL" b="1" dirty="0">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a:extLst>
              <a:ext uri="{FF2B5EF4-FFF2-40B4-BE49-F238E27FC236}">
                <a16:creationId xmlns:a16="http://schemas.microsoft.com/office/drawing/2014/main" id="{160233CD-F90A-B3EA-9B14-84A01C3449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393292"/>
            <a:ext cx="5141844" cy="3661678"/>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DFE72260-F5A3-28F2-2FCE-F65E70AB22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1958" y="3051823"/>
            <a:ext cx="4338558" cy="2344616"/>
          </a:xfrm>
          <a:prstGeom prst="rect">
            <a:avLst/>
          </a:prstGeom>
        </p:spPr>
      </p:pic>
      <p:sp>
        <p:nvSpPr>
          <p:cNvPr id="9" name="Rectangle: Rounded Corners 8">
            <a:extLst>
              <a:ext uri="{FF2B5EF4-FFF2-40B4-BE49-F238E27FC236}">
                <a16:creationId xmlns:a16="http://schemas.microsoft.com/office/drawing/2014/main" id="{D8E2316F-0137-A217-808A-EBFF9D13CF4E}"/>
              </a:ext>
            </a:extLst>
          </p:cNvPr>
          <p:cNvSpPr/>
          <p:nvPr/>
        </p:nvSpPr>
        <p:spPr>
          <a:xfrm>
            <a:off x="879061" y="5879732"/>
            <a:ext cx="737704" cy="13693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1076189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38200" y="669925"/>
            <a:ext cx="4508946" cy="1325563"/>
          </a:xfrm>
        </p:spPr>
        <p:txBody>
          <a:bodyPr anchor="b">
            <a:normAutofit/>
          </a:bodyPr>
          <a:lstStyle/>
          <a:p>
            <a:pPr algn="r"/>
            <a:r>
              <a:rPr lang="en-US" b="1" spc="600">
                <a:solidFill>
                  <a:schemeClr val="bg1"/>
                </a:solidFill>
                <a:effectLst>
                  <a:outerShdw blurRad="38100" dist="38100" dir="2700000" algn="tl">
                    <a:srgbClr val="000000">
                      <a:alpha val="43137"/>
                    </a:srgbClr>
                  </a:outerShdw>
                </a:effectLst>
              </a:rPr>
              <a:t>What is a pixel?</a:t>
            </a:r>
            <a:endParaRPr lang="en-IL" b="1" spc="600">
              <a:solidFill>
                <a:schemeClr val="bg1"/>
              </a:solidFill>
              <a:effectLst>
                <a:outerShdw blurRad="38100" dist="38100" dir="2700000" algn="tl">
                  <a:srgbClr val="000000">
                    <a:alpha val="43137"/>
                  </a:srgbClr>
                </a:outerShdw>
              </a:effectLst>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9E965B1-3292-79CB-FBF9-64574DC5ED59}"/>
              </a:ext>
            </a:extLst>
          </p:cNvPr>
          <p:cNvSpPr>
            <a:spLocks noGrp="1"/>
          </p:cNvSpPr>
          <p:nvPr>
            <p:ph idx="1"/>
          </p:nvPr>
        </p:nvSpPr>
        <p:spPr>
          <a:xfrm>
            <a:off x="1392667" y="2398957"/>
            <a:ext cx="9406666" cy="3526144"/>
          </a:xfrm>
        </p:spPr>
        <p:txBody>
          <a:bodyPr>
            <a:normAutofit/>
          </a:bodyPr>
          <a:lstStyle/>
          <a:p>
            <a:pPr>
              <a:lnSpc>
                <a:spcPct val="150000"/>
              </a:lnSpc>
            </a:pPr>
            <a:r>
              <a:rPr lang="en-US" sz="2000">
                <a:solidFill>
                  <a:schemeClr val="bg1"/>
                </a:solidFill>
              </a:rPr>
              <a:t>Pixel, an acronym of ‘Picture Element’, is the “building block” of images. It represents the photon(s) that arrived at the detector and generated an electric signal that gives us intensity, usually in arbitrary units (A.U.), except in specific cases.</a:t>
            </a:r>
          </a:p>
          <a:p>
            <a:pPr>
              <a:lnSpc>
                <a:spcPct val="150000"/>
              </a:lnSpc>
            </a:pPr>
            <a:r>
              <a:rPr lang="en-US" sz="2000">
                <a:solidFill>
                  <a:schemeClr val="bg1"/>
                </a:solidFill>
              </a:rPr>
              <a:t>They have 2 dimensions (2D), X &amp; Y axes.</a:t>
            </a:r>
          </a:p>
          <a:p>
            <a:pPr>
              <a:lnSpc>
                <a:spcPct val="150000"/>
              </a:lnSpc>
            </a:pPr>
            <a:r>
              <a:rPr lang="en-US" sz="2000">
                <a:solidFill>
                  <a:schemeClr val="bg1"/>
                </a:solidFill>
              </a:rPr>
              <a:t>Images are matrices of multiple pixels.</a:t>
            </a:r>
          </a:p>
          <a:p>
            <a:pPr>
              <a:lnSpc>
                <a:spcPct val="150000"/>
              </a:lnSpc>
            </a:pPr>
            <a:r>
              <a:rPr lang="en-US" sz="2000" b="1">
                <a:solidFill>
                  <a:schemeClr val="bg1"/>
                </a:solidFill>
              </a:rPr>
              <a:t>Voxels</a:t>
            </a:r>
            <a:r>
              <a:rPr lang="en-US" sz="2000">
                <a:solidFill>
                  <a:schemeClr val="bg1"/>
                </a:solidFill>
              </a:rPr>
              <a:t> are pixels with a 3</a:t>
            </a:r>
            <a:r>
              <a:rPr lang="en-US" sz="2000" baseline="30000">
                <a:solidFill>
                  <a:schemeClr val="bg1"/>
                </a:solidFill>
              </a:rPr>
              <a:t>rd</a:t>
            </a:r>
            <a:r>
              <a:rPr lang="en-US" sz="2000">
                <a:solidFill>
                  <a:schemeClr val="bg1"/>
                </a:solidFill>
              </a:rPr>
              <a:t> dimension on the Z-axis, they are “3D pixels”.</a:t>
            </a:r>
            <a:endParaRPr lang="en-US" sz="2000" b="1">
              <a:solidFill>
                <a:schemeClr val="bg1"/>
              </a:solidFill>
            </a:endParaRPr>
          </a:p>
          <a:p>
            <a:pPr>
              <a:lnSpc>
                <a:spcPct val="150000"/>
              </a:lnSpc>
            </a:pPr>
            <a:endParaRPr lang="en-IL" sz="200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1646CCAE-1CF6-6319-09D4-906E533AEA71}"/>
              </a:ext>
            </a:extLst>
          </p:cNvPr>
          <p:cNvGrpSpPr/>
          <p:nvPr/>
        </p:nvGrpSpPr>
        <p:grpSpPr>
          <a:xfrm>
            <a:off x="8095700" y="962675"/>
            <a:ext cx="731260" cy="740062"/>
            <a:chOff x="7136850" y="532130"/>
            <a:chExt cx="731260" cy="740062"/>
          </a:xfrm>
        </p:grpSpPr>
        <p:sp>
          <p:nvSpPr>
            <p:cNvPr id="5" name="Rectangle 4">
              <a:extLst>
                <a:ext uri="{FF2B5EF4-FFF2-40B4-BE49-F238E27FC236}">
                  <a16:creationId xmlns:a16="http://schemas.microsoft.com/office/drawing/2014/main" id="{9F776E58-D9E4-F8BB-0F0B-F5193CA3DB95}"/>
                </a:ext>
              </a:extLst>
            </p:cNvPr>
            <p:cNvSpPr/>
            <p:nvPr/>
          </p:nvSpPr>
          <p:spPr>
            <a:xfrm>
              <a:off x="7508110" y="532130"/>
              <a:ext cx="360000" cy="360000"/>
            </a:xfrm>
            <a:prstGeom prst="rect">
              <a:avLst/>
            </a:prstGeom>
            <a:solidFill>
              <a:schemeClr val="bg2">
                <a:lumMod val="25000"/>
              </a:schemeClr>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6" name="Rectangle 5">
              <a:extLst>
                <a:ext uri="{FF2B5EF4-FFF2-40B4-BE49-F238E27FC236}">
                  <a16:creationId xmlns:a16="http://schemas.microsoft.com/office/drawing/2014/main" id="{2599B922-5EF3-F050-D1F2-4AAC32894A28}"/>
                </a:ext>
              </a:extLst>
            </p:cNvPr>
            <p:cNvSpPr/>
            <p:nvPr/>
          </p:nvSpPr>
          <p:spPr>
            <a:xfrm>
              <a:off x="7136850" y="532130"/>
              <a:ext cx="360000" cy="360000"/>
            </a:xfrm>
            <a:prstGeom prst="rect">
              <a:avLst/>
            </a:prstGeom>
            <a:solidFill>
              <a:schemeClr val="bg1"/>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7" name="Rectangle 6">
              <a:extLst>
                <a:ext uri="{FF2B5EF4-FFF2-40B4-BE49-F238E27FC236}">
                  <a16:creationId xmlns:a16="http://schemas.microsoft.com/office/drawing/2014/main" id="{85357F9E-7DCC-A9A9-FB58-4864FD62E5BF}"/>
                </a:ext>
              </a:extLst>
            </p:cNvPr>
            <p:cNvSpPr/>
            <p:nvPr/>
          </p:nvSpPr>
          <p:spPr>
            <a:xfrm>
              <a:off x="7508110" y="912192"/>
              <a:ext cx="360000" cy="360000"/>
            </a:xfrm>
            <a:prstGeom prst="rect">
              <a:avLst/>
            </a:prstGeom>
            <a:solidFill>
              <a:schemeClr val="tx1">
                <a:lumMod val="50000"/>
                <a:lumOff val="50000"/>
              </a:schemeClr>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9" name="Rectangle 8">
              <a:extLst>
                <a:ext uri="{FF2B5EF4-FFF2-40B4-BE49-F238E27FC236}">
                  <a16:creationId xmlns:a16="http://schemas.microsoft.com/office/drawing/2014/main" id="{B79F0452-DD71-4907-5AD1-CDC600DE670D}"/>
                </a:ext>
              </a:extLst>
            </p:cNvPr>
            <p:cNvSpPr/>
            <p:nvPr/>
          </p:nvSpPr>
          <p:spPr>
            <a:xfrm>
              <a:off x="7136850" y="912192"/>
              <a:ext cx="360000" cy="360000"/>
            </a:xfrm>
            <a:prstGeom prst="rect">
              <a:avLst/>
            </a:prstGeom>
            <a:solidFill>
              <a:schemeClr val="tx1"/>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grpSp>
      <p:grpSp>
        <p:nvGrpSpPr>
          <p:cNvPr id="23" name="Group 22">
            <a:extLst>
              <a:ext uri="{FF2B5EF4-FFF2-40B4-BE49-F238E27FC236}">
                <a16:creationId xmlns:a16="http://schemas.microsoft.com/office/drawing/2014/main" id="{3258CCED-5137-185A-9B29-394792A45C57}"/>
              </a:ext>
            </a:extLst>
          </p:cNvPr>
          <p:cNvGrpSpPr/>
          <p:nvPr/>
        </p:nvGrpSpPr>
        <p:grpSpPr>
          <a:xfrm>
            <a:off x="9390697" y="4411889"/>
            <a:ext cx="1905451" cy="2027169"/>
            <a:chOff x="9147718" y="3579977"/>
            <a:chExt cx="1363612" cy="1450718"/>
          </a:xfrm>
        </p:grpSpPr>
        <p:sp>
          <p:nvSpPr>
            <p:cNvPr id="15" name="TextBox 14">
              <a:extLst>
                <a:ext uri="{FF2B5EF4-FFF2-40B4-BE49-F238E27FC236}">
                  <a16:creationId xmlns:a16="http://schemas.microsoft.com/office/drawing/2014/main" id="{92B01134-A093-A9A7-E84F-3EC950990B19}"/>
                </a:ext>
              </a:extLst>
            </p:cNvPr>
            <p:cNvSpPr txBox="1"/>
            <p:nvPr/>
          </p:nvSpPr>
          <p:spPr>
            <a:xfrm>
              <a:off x="9147718" y="3894505"/>
              <a:ext cx="273256" cy="374436"/>
            </a:xfrm>
            <a:prstGeom prst="rect">
              <a:avLst/>
            </a:prstGeom>
            <a:noFill/>
            <a:ln w="28575">
              <a:noFill/>
            </a:ln>
          </p:spPr>
          <p:txBody>
            <a:bodyPr wrap="none" rtlCol="0">
              <a:spAutoFit/>
            </a:bodyPr>
            <a:lstStyle/>
            <a:p>
              <a:r>
                <a:rPr lang="en-US" sz="2800" b="1">
                  <a:solidFill>
                    <a:schemeClr val="bg1"/>
                  </a:solidFill>
                  <a:effectLst>
                    <a:outerShdw blurRad="38100" dist="38100" dir="2700000" algn="tl">
                      <a:srgbClr val="000000">
                        <a:alpha val="43137"/>
                      </a:srgbClr>
                    </a:outerShdw>
                  </a:effectLst>
                </a:rPr>
                <a:t>X</a:t>
              </a:r>
              <a:endParaRPr lang="en-IL" sz="2800" b="1">
                <a:solidFill>
                  <a:schemeClr val="bg1"/>
                </a:solidFill>
                <a:effectLst>
                  <a:outerShdw blurRad="38100" dist="38100" dir="2700000" algn="tl">
                    <a:srgbClr val="000000">
                      <a:alpha val="43137"/>
                    </a:srgbClr>
                  </a:outerShdw>
                </a:effectLst>
              </a:endParaRPr>
            </a:p>
          </p:txBody>
        </p:sp>
        <p:grpSp>
          <p:nvGrpSpPr>
            <p:cNvPr id="19" name="Group 18">
              <a:extLst>
                <a:ext uri="{FF2B5EF4-FFF2-40B4-BE49-F238E27FC236}">
                  <a16:creationId xmlns:a16="http://schemas.microsoft.com/office/drawing/2014/main" id="{D7719559-7B85-C22A-8343-CA0419F22E74}"/>
                </a:ext>
              </a:extLst>
            </p:cNvPr>
            <p:cNvGrpSpPr/>
            <p:nvPr/>
          </p:nvGrpSpPr>
          <p:grpSpPr>
            <a:xfrm>
              <a:off x="9452610" y="3579977"/>
              <a:ext cx="1058720" cy="1450718"/>
              <a:chOff x="9452610" y="3579977"/>
              <a:chExt cx="1058720" cy="1450718"/>
            </a:xfrm>
          </p:grpSpPr>
          <p:sp>
            <p:nvSpPr>
              <p:cNvPr id="13" name="Cube 12">
                <a:extLst>
                  <a:ext uri="{FF2B5EF4-FFF2-40B4-BE49-F238E27FC236}">
                    <a16:creationId xmlns:a16="http://schemas.microsoft.com/office/drawing/2014/main" id="{F4E8B8CB-DCDD-09B1-D881-C9E9C54AB1FC}"/>
                  </a:ext>
                </a:extLst>
              </p:cNvPr>
              <p:cNvSpPr/>
              <p:nvPr/>
            </p:nvSpPr>
            <p:spPr>
              <a:xfrm>
                <a:off x="9452610" y="3852357"/>
                <a:ext cx="834390" cy="822960"/>
              </a:xfrm>
              <a:prstGeom prst="cube">
                <a:avLst/>
              </a:prstGeom>
              <a:ln w="28575"/>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L" sz="2800" b="1">
                  <a:effectLst>
                    <a:outerShdw blurRad="38100" dist="38100" dir="2700000" algn="tl">
                      <a:srgbClr val="000000">
                        <a:alpha val="43137"/>
                      </a:srgbClr>
                    </a:outerShdw>
                  </a:effectLst>
                </a:endParaRPr>
              </a:p>
            </p:txBody>
          </p:sp>
          <p:sp>
            <p:nvSpPr>
              <p:cNvPr id="16" name="TextBox 15">
                <a:extLst>
                  <a:ext uri="{FF2B5EF4-FFF2-40B4-BE49-F238E27FC236}">
                    <a16:creationId xmlns:a16="http://schemas.microsoft.com/office/drawing/2014/main" id="{E6C8F535-172B-AC7E-126C-62E46FEE412F}"/>
                  </a:ext>
                </a:extLst>
              </p:cNvPr>
              <p:cNvSpPr txBox="1"/>
              <p:nvPr/>
            </p:nvSpPr>
            <p:spPr>
              <a:xfrm>
                <a:off x="10246105" y="3579977"/>
                <a:ext cx="265225" cy="374436"/>
              </a:xfrm>
              <a:prstGeom prst="rect">
                <a:avLst/>
              </a:prstGeom>
              <a:noFill/>
              <a:ln w="28575">
                <a:noFill/>
              </a:ln>
            </p:spPr>
            <p:txBody>
              <a:bodyPr wrap="none" rtlCol="0">
                <a:spAutoFit/>
              </a:bodyPr>
              <a:lstStyle/>
              <a:p>
                <a:r>
                  <a:rPr lang="en-US" sz="2800" b="1">
                    <a:solidFill>
                      <a:schemeClr val="bg1"/>
                    </a:solidFill>
                    <a:effectLst>
                      <a:outerShdw blurRad="38100" dist="38100" dir="2700000" algn="tl">
                        <a:srgbClr val="000000">
                          <a:alpha val="43137"/>
                        </a:srgbClr>
                      </a:outerShdw>
                    </a:effectLst>
                  </a:rPr>
                  <a:t>Y</a:t>
                </a:r>
                <a:endParaRPr lang="en-IL" sz="2800" b="1">
                  <a:solidFill>
                    <a:schemeClr val="bg1"/>
                  </a:solidFill>
                  <a:effectLst>
                    <a:outerShdw blurRad="38100" dist="38100" dir="2700000" algn="tl">
                      <a:srgbClr val="000000">
                        <a:alpha val="43137"/>
                      </a:srgbClr>
                    </a:outerShdw>
                  </a:effectLst>
                </a:endParaRPr>
              </a:p>
            </p:txBody>
          </p:sp>
          <p:sp>
            <p:nvSpPr>
              <p:cNvPr id="17" name="TextBox 16">
                <a:extLst>
                  <a:ext uri="{FF2B5EF4-FFF2-40B4-BE49-F238E27FC236}">
                    <a16:creationId xmlns:a16="http://schemas.microsoft.com/office/drawing/2014/main" id="{146E7FDE-9E5A-A0DB-C53B-BDF7999FC1C9}"/>
                  </a:ext>
                </a:extLst>
              </p:cNvPr>
              <p:cNvSpPr txBox="1"/>
              <p:nvPr/>
            </p:nvSpPr>
            <p:spPr>
              <a:xfrm>
                <a:off x="9959879" y="4656259"/>
                <a:ext cx="252607" cy="374436"/>
              </a:xfrm>
              <a:prstGeom prst="rect">
                <a:avLst/>
              </a:prstGeom>
              <a:noFill/>
              <a:ln w="28575">
                <a:noFill/>
              </a:ln>
            </p:spPr>
            <p:txBody>
              <a:bodyPr wrap="none" rtlCol="0">
                <a:spAutoFit/>
              </a:bodyPr>
              <a:lstStyle/>
              <a:p>
                <a:r>
                  <a:rPr lang="en-US" sz="2800" b="1">
                    <a:solidFill>
                      <a:schemeClr val="bg1"/>
                    </a:solidFill>
                    <a:effectLst>
                      <a:outerShdw blurRad="38100" dist="38100" dir="2700000" algn="tl">
                        <a:srgbClr val="000000">
                          <a:alpha val="43137"/>
                        </a:srgbClr>
                      </a:outerShdw>
                    </a:effectLst>
                  </a:rPr>
                  <a:t>Z</a:t>
                </a:r>
                <a:endParaRPr lang="en-IL" sz="2800" b="1">
                  <a:solidFill>
                    <a:schemeClr val="bg1"/>
                  </a:solidFill>
                  <a:effectLst>
                    <a:outerShdw blurRad="38100" dist="38100" dir="2700000" algn="tl">
                      <a:srgbClr val="000000">
                        <a:alpha val="43137"/>
                      </a:srgbClr>
                    </a:outerShdw>
                  </a:effectLst>
                </a:endParaRPr>
              </a:p>
            </p:txBody>
          </p:sp>
        </p:grpSp>
      </p:grpSp>
    </p:spTree>
    <p:extLst>
      <p:ext uri="{BB962C8B-B14F-4D97-AF65-F5344CB8AC3E}">
        <p14:creationId xmlns:p14="http://schemas.microsoft.com/office/powerpoint/2010/main" val="10734788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094D37-2F31-9A1F-A2B8-F4B197AFCA26}"/>
              </a:ext>
            </a:extLst>
          </p:cNvPr>
          <p:cNvSpPr>
            <a:spLocks noGrp="1"/>
          </p:cNvSpPr>
          <p:nvPr>
            <p:ph type="title"/>
          </p:nvPr>
        </p:nvSpPr>
        <p:spPr>
          <a:xfrm>
            <a:off x="1102368" y="1877492"/>
            <a:ext cx="4030132" cy="3215373"/>
          </a:xfrm>
        </p:spPr>
        <p:txBody>
          <a:bodyPr>
            <a:normAutofit/>
          </a:bodyPr>
          <a:lstStyle/>
          <a:p>
            <a:pPr algn="ctr"/>
            <a:r>
              <a:rPr lang="en-US" b="1">
                <a:solidFill>
                  <a:schemeClr val="bg1"/>
                </a:solidFill>
              </a:rPr>
              <a:t>A message from our sponsors</a:t>
            </a:r>
            <a:endParaRPr lang="he-IL" b="1">
              <a:solidFill>
                <a:schemeClr val="bg1"/>
              </a:solidFill>
            </a:endParaRP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922EC681-6C3D-9B4C-A0C4-826727EBC5CE}"/>
              </a:ext>
            </a:extLst>
          </p:cNvPr>
          <p:cNvSpPr>
            <a:spLocks noGrp="1"/>
          </p:cNvSpPr>
          <p:nvPr>
            <p:ph idx="1"/>
          </p:nvPr>
        </p:nvSpPr>
        <p:spPr>
          <a:xfrm>
            <a:off x="6234868" y="1130846"/>
            <a:ext cx="5217173" cy="4952454"/>
          </a:xfrm>
        </p:spPr>
        <p:txBody>
          <a:bodyPr>
            <a:normAutofit fontScale="62500" lnSpcReduction="20000"/>
          </a:bodyPr>
          <a:lstStyle/>
          <a:p>
            <a:pPr marL="0" indent="0">
              <a:lnSpc>
                <a:spcPct val="170000"/>
              </a:lnSpc>
              <a:buNone/>
            </a:pPr>
            <a:r>
              <a:rPr lang="en-US" b="1" dirty="0">
                <a:solidFill>
                  <a:schemeClr val="bg1"/>
                </a:solidFill>
              </a:rPr>
              <a:t>Image analysis is not thought in Hogwarts, and thus, it’s not magic making.</a:t>
            </a:r>
          </a:p>
          <a:p>
            <a:pPr marL="0" indent="0">
              <a:lnSpc>
                <a:spcPct val="170000"/>
              </a:lnSpc>
              <a:buNone/>
            </a:pPr>
            <a:endParaRPr lang="en-US" b="1" dirty="0">
              <a:solidFill>
                <a:schemeClr val="bg1"/>
              </a:solidFill>
            </a:endParaRPr>
          </a:p>
          <a:p>
            <a:pPr marL="0" indent="0">
              <a:lnSpc>
                <a:spcPct val="170000"/>
              </a:lnSpc>
              <a:buNone/>
            </a:pPr>
            <a:r>
              <a:rPr lang="en-US" b="1" dirty="0">
                <a:solidFill>
                  <a:schemeClr val="bg1"/>
                </a:solidFill>
              </a:rPr>
              <a:t>SHIT IN == SHIT OUT</a:t>
            </a:r>
          </a:p>
          <a:p>
            <a:pPr marL="0" indent="0">
              <a:lnSpc>
                <a:spcPct val="170000"/>
              </a:lnSpc>
              <a:buNone/>
            </a:pPr>
            <a:endParaRPr lang="en-US" b="1" dirty="0">
              <a:solidFill>
                <a:schemeClr val="bg1"/>
              </a:solidFill>
            </a:endParaRPr>
          </a:p>
          <a:p>
            <a:pPr marL="0" indent="0">
              <a:lnSpc>
                <a:spcPct val="170000"/>
              </a:lnSpc>
              <a:buNone/>
            </a:pPr>
            <a:r>
              <a:rPr lang="en-US" b="1" dirty="0">
                <a:solidFill>
                  <a:schemeClr val="bg1"/>
                </a:solidFill>
              </a:rPr>
              <a:t>Dedicate the time for proper sample preparation. The analysis is a part of the experiment, and good quality images, provide high quality conclusions.</a:t>
            </a:r>
          </a:p>
          <a:p>
            <a:pPr marL="0" indent="0">
              <a:lnSpc>
                <a:spcPct val="170000"/>
              </a:lnSpc>
              <a:buNone/>
            </a:pPr>
            <a:endParaRPr lang="en-US" b="1" dirty="0">
              <a:solidFill>
                <a:schemeClr val="bg1"/>
              </a:solidFill>
            </a:endParaRPr>
          </a:p>
          <a:p>
            <a:pPr marL="0" indent="0">
              <a:lnSpc>
                <a:spcPct val="170000"/>
              </a:lnSpc>
              <a:buNone/>
            </a:pPr>
            <a:r>
              <a:rPr lang="en-US" b="1" dirty="0">
                <a:solidFill>
                  <a:schemeClr val="bg1"/>
                </a:solidFill>
              </a:rPr>
              <a:t>Thank You</a:t>
            </a:r>
            <a:endParaRPr lang="he-IL" b="1" dirty="0">
              <a:solidFill>
                <a:schemeClr val="bg1"/>
              </a:solidFill>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mc:AlternateContent xmlns:mc="http://schemas.openxmlformats.org/markup-compatibility/2006">
        <mc:Choice xmlns:am3d="http://schemas.microsoft.com/office/drawing/2017/model3d" Requires="am3d">
          <p:graphicFrame>
            <p:nvGraphicFramePr>
              <p:cNvPr id="4" name="3D Model 3" descr="Merlin">
                <a:extLst>
                  <a:ext uri="{FF2B5EF4-FFF2-40B4-BE49-F238E27FC236}">
                    <a16:creationId xmlns:a16="http://schemas.microsoft.com/office/drawing/2014/main" id="{C966740C-ADA1-4E84-9C93-423EB7A700AC}"/>
                  </a:ext>
                </a:extLst>
              </p:cNvPr>
              <p:cNvGraphicFramePr/>
              <p:nvPr>
                <p:extLst>
                  <p:ext uri="{D42A27DB-BD31-4B8C-83A1-F6EECF244321}">
                    <p14:modId xmlns:p14="http://schemas.microsoft.com/office/powerpoint/2010/main" val="1931927250"/>
                  </p:ext>
                </p:extLst>
              </p:nvPr>
            </p:nvGraphicFramePr>
            <p:xfrm>
              <a:off x="7542848" y="1130846"/>
              <a:ext cx="4032037" cy="3373550"/>
            </p:xfrm>
            <a:graphic>
              <a:graphicData uri="http://schemas.microsoft.com/office/drawing/2017/model3d">
                <am3d:model3d r:embed="rId2">
                  <am3d:spPr>
                    <a:xfrm>
                      <a:off x="0" y="0"/>
                      <a:ext cx="4032037" cy="3373550"/>
                    </a:xfrm>
                    <a:prstGeom prst="rect">
                      <a:avLst/>
                    </a:prstGeom>
                  </am3d:spPr>
                  <am3d:camera>
                    <am3d:pos x="0" y="0" z="74042289"/>
                    <am3d:up dx="0" dy="36000000" dz="0"/>
                    <am3d:lookAt x="0" y="0" z="0"/>
                    <am3d:perspective fov="2700000"/>
                  </am3d:camera>
                  <am3d:trans>
                    <am3d:meterPerModelUnit n="87639" d="1000000"/>
                    <am3d:preTrans dx="2699423" dy="-11161154" dz="-6002289"/>
                    <am3d:scale>
                      <am3d:sx n="1000000" d="1000000"/>
                      <am3d:sy n="1000000" d="1000000"/>
                      <am3d:sz n="1000000" d="1000000"/>
                    </am3d:scale>
                    <am3d:rot/>
                    <am3d:postTrans dx="0" dy="0" dz="0"/>
                  </am3d:trans>
                  <am3d:raster rName="Office3DRenderer" rVer="16.0.8326">
                    <am3d:blip r:embed="rId3"/>
                  </am3d:raster>
                  <am3d:extLst>
                    <a:ext uri="{9A65AA19-BECB-4387-8358-8AD5134E1D82}">
                      <a3danim:embedAnim xmlns:a3danim="http://schemas.microsoft.com/office/drawing/2018/animation/model3d" animId="0">
                        <a3danim:animPr length="5433" count="indefinite"/>
                      </a3danim:embedAnim>
                    </a:ext>
                    <a:ext uri="{E9DE012E-A134-456F-84FE-255F9AAD75C6}">
                      <a3danim:posterFrame xmlns:a3danim="http://schemas.microsoft.com/office/drawing/2018/animation/model3d" animId="0"/>
                    </a:ext>
                  </am3d:extLst>
                  <am3d:objViewport viewportSz="541866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Merlin">
                <a:extLst>
                  <a:ext uri="{FF2B5EF4-FFF2-40B4-BE49-F238E27FC236}">
                    <a16:creationId xmlns:a16="http://schemas.microsoft.com/office/drawing/2014/main" id="{C966740C-ADA1-4E84-9C93-423EB7A700AC}"/>
                  </a:ext>
                </a:extLst>
              </p:cNvPr>
              <p:cNvPicPr>
                <a:picLocks noGrp="1" noRot="1" noChangeAspect="1" noMove="1" noResize="1" noEditPoints="1" noAdjustHandles="1" noChangeArrowheads="1" noChangeShapeType="1" noCrop="1"/>
              </p:cNvPicPr>
              <p:nvPr/>
            </p:nvPicPr>
            <p:blipFill>
              <a:blip r:embed="rId3"/>
              <a:stretch>
                <a:fillRect/>
              </a:stretch>
            </p:blipFill>
            <p:spPr>
              <a:xfrm>
                <a:off x="7542848" y="1130846"/>
                <a:ext cx="4032037" cy="3373550"/>
              </a:xfrm>
              <a:prstGeom prst="rect">
                <a:avLst/>
              </a:prstGeom>
            </p:spPr>
          </p:pic>
        </mc:Fallback>
      </mc:AlternateContent>
    </p:spTree>
    <p:extLst>
      <p:ext uri="{BB962C8B-B14F-4D97-AF65-F5344CB8AC3E}">
        <p14:creationId xmlns:p14="http://schemas.microsoft.com/office/powerpoint/2010/main" val="1275862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0" presetClass="emph" presetSubtype="1" repeatCount="indefinite" fill="hold" nodeType="withEffect">
                                  <p:stCondLst>
                                    <p:cond delay="0"/>
                                  </p:stCondLst>
                                  <p:childTnLst>
                                    <p:anim calcmode="lin" valueType="num">
                                      <p:cBhvr>
                                        <p:cTn id="6" dur="5433" fill="hold"/>
                                        <p:tgtEl>
                                          <p:spTgt spid="4"/>
                                        </p:tgtEl>
                                        <p:attrNameLst>
                                          <p:attrName>embedded1</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Question mark boxes">
            <a:extLst>
              <a:ext uri="{FF2B5EF4-FFF2-40B4-BE49-F238E27FC236}">
                <a16:creationId xmlns:a16="http://schemas.microsoft.com/office/drawing/2014/main" id="{E36EDB12-2218-D615-D9FB-39C66B7D37E5}"/>
              </a:ext>
            </a:extLst>
          </p:cNvPr>
          <p:cNvPicPr>
            <a:picLocks noChangeAspect="1"/>
          </p:cNvPicPr>
          <p:nvPr/>
        </p:nvPicPr>
        <p:blipFill rotWithShape="1">
          <a:blip r:embed="rId3"/>
          <a:srcRect l="5541" t="9091" r="3550"/>
          <a:stretch/>
        </p:blipFill>
        <p:spPr>
          <a:xfrm>
            <a:off x="20" y="1"/>
            <a:ext cx="12191980" cy="6857999"/>
          </a:xfrm>
          <a:prstGeom prst="rect">
            <a:avLst/>
          </a:prstGeom>
        </p:spPr>
      </p:pic>
      <p:sp>
        <p:nvSpPr>
          <p:cNvPr id="15" name="Rectangle 14">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3482B8-9018-6137-9BE9-0CC3E717911E}"/>
              </a:ext>
            </a:extLst>
          </p:cNvPr>
          <p:cNvSpPr>
            <a:spLocks noGrp="1"/>
          </p:cNvSpPr>
          <p:nvPr>
            <p:ph type="ctrTitle"/>
          </p:nvPr>
        </p:nvSpPr>
        <p:spPr>
          <a:xfrm>
            <a:off x="404553" y="3091928"/>
            <a:ext cx="9078562" cy="2387600"/>
          </a:xfrm>
        </p:spPr>
        <p:txBody>
          <a:bodyPr>
            <a:normAutofit/>
          </a:bodyPr>
          <a:lstStyle/>
          <a:p>
            <a:pPr algn="l"/>
            <a:r>
              <a:rPr lang="en-US" sz="6600">
                <a:solidFill>
                  <a:schemeClr val="bg1"/>
                </a:solidFill>
              </a:rPr>
              <a:t>Q&amp;A and Feedback</a:t>
            </a:r>
            <a:endParaRPr lang="en-IL" sz="6600">
              <a:solidFill>
                <a:schemeClr val="bg1"/>
              </a:solidFill>
            </a:endParaRPr>
          </a:p>
        </p:txBody>
      </p:sp>
      <p:sp>
        <p:nvSpPr>
          <p:cNvPr id="17" name="Rectangle: Rounded Corners 16">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892707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838200" y="669925"/>
            <a:ext cx="4508946" cy="1325563"/>
          </a:xfrm>
        </p:spPr>
        <p:txBody>
          <a:bodyPr anchor="b">
            <a:normAutofit fontScale="90000"/>
          </a:bodyPr>
          <a:lstStyle/>
          <a:p>
            <a:pPr algn="r"/>
            <a:r>
              <a:rPr lang="en-US" b="1" spc="600">
                <a:solidFill>
                  <a:schemeClr val="bg1"/>
                </a:solidFill>
                <a:effectLst>
                  <a:outerShdw blurRad="38100" dist="38100" dir="2700000" algn="tl">
                    <a:srgbClr val="000000">
                      <a:alpha val="43137"/>
                    </a:srgbClr>
                  </a:outerShdw>
                </a:effectLst>
              </a:rPr>
              <a:t>What is a pixel?</a:t>
            </a:r>
            <a:br>
              <a:rPr lang="en-US" b="1" spc="600">
                <a:solidFill>
                  <a:schemeClr val="bg1"/>
                </a:solidFill>
                <a:effectLst>
                  <a:outerShdw blurRad="38100" dist="38100" dir="2700000" algn="tl">
                    <a:srgbClr val="000000">
                      <a:alpha val="43137"/>
                    </a:srgbClr>
                  </a:outerShdw>
                </a:effectLst>
              </a:rPr>
            </a:br>
            <a:r>
              <a:rPr lang="en-US" b="1" spc="600">
                <a:solidFill>
                  <a:schemeClr val="bg1"/>
                </a:solidFill>
                <a:effectLst>
                  <a:outerShdw blurRad="38100" dist="38100" dir="2700000" algn="tl">
                    <a:srgbClr val="000000">
                      <a:alpha val="43137"/>
                    </a:srgbClr>
                  </a:outerShdw>
                </a:effectLst>
              </a:rPr>
              <a:t>Bit-depth(s)</a:t>
            </a:r>
            <a:endParaRPr lang="en-IL" b="1" spc="600">
              <a:solidFill>
                <a:schemeClr val="bg1"/>
              </a:solidFill>
              <a:effectLst>
                <a:outerShdw blurRad="38100" dist="38100" dir="2700000" algn="tl">
                  <a:srgbClr val="000000">
                    <a:alpha val="43137"/>
                  </a:srgbClr>
                </a:outerShdw>
              </a:effectLst>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Content Placeholder 19" descr="A close-up of a black and white gradient&#10;&#10;Description automatically generated">
            <a:extLst>
              <a:ext uri="{FF2B5EF4-FFF2-40B4-BE49-F238E27FC236}">
                <a16:creationId xmlns:a16="http://schemas.microsoft.com/office/drawing/2014/main" id="{8F44CD03-E8EF-DB49-9236-56CD33B41FB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14501" y="2141534"/>
            <a:ext cx="8763000" cy="4351338"/>
          </a:xfrm>
        </p:spPr>
      </p:pic>
      <p:sp>
        <p:nvSpPr>
          <p:cNvPr id="22" name="TextBox 21">
            <a:extLst>
              <a:ext uri="{FF2B5EF4-FFF2-40B4-BE49-F238E27FC236}">
                <a16:creationId xmlns:a16="http://schemas.microsoft.com/office/drawing/2014/main" id="{ADDC29A0-D06B-2CE2-66BA-919B604F9E34}"/>
              </a:ext>
            </a:extLst>
          </p:cNvPr>
          <p:cNvSpPr txBox="1"/>
          <p:nvPr/>
        </p:nvSpPr>
        <p:spPr>
          <a:xfrm>
            <a:off x="2184399" y="6428970"/>
            <a:ext cx="8293100" cy="369332"/>
          </a:xfrm>
          <a:prstGeom prst="rect">
            <a:avLst/>
          </a:prstGeom>
          <a:noFill/>
        </p:spPr>
        <p:txBody>
          <a:bodyPr wrap="square">
            <a:spAutoFit/>
          </a:bodyPr>
          <a:lstStyle/>
          <a:p>
            <a:r>
              <a:rPr lang="en-US">
                <a:hlinkClick r:id="rId3"/>
              </a:rPr>
              <a:t>8, 12, 14 vs 16-bit depth: What do you really need?! - Greg Benz Photography</a:t>
            </a:r>
            <a:endParaRPr lang="en-IL"/>
          </a:p>
        </p:txBody>
      </p:sp>
    </p:spTree>
    <p:extLst>
      <p:ext uri="{BB962C8B-B14F-4D97-AF65-F5344CB8AC3E}">
        <p14:creationId xmlns:p14="http://schemas.microsoft.com/office/powerpoint/2010/main" val="2047721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1295400" y="669925"/>
            <a:ext cx="4800600" cy="1325563"/>
          </a:xfrm>
        </p:spPr>
        <p:txBody>
          <a:bodyPr anchor="b">
            <a:normAutofit/>
          </a:bodyPr>
          <a:lstStyle/>
          <a:p>
            <a:r>
              <a:rPr lang="en-US" b="1" spc="600">
                <a:solidFill>
                  <a:schemeClr val="bg1"/>
                </a:solidFill>
              </a:rPr>
              <a:t>1-16 bit(s): Monochrome</a:t>
            </a:r>
            <a:endParaRPr lang="en-IL" b="1" spc="600">
              <a:solidFill>
                <a:schemeClr val="bg1"/>
              </a:solidFill>
            </a:endParaRPr>
          </a:p>
        </p:txBody>
      </p:sp>
      <p:cxnSp>
        <p:nvCxnSpPr>
          <p:cNvPr id="21" name="Straight Connector 20">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Content Placeholder 15">
            <a:extLst>
              <a:ext uri="{FF2B5EF4-FFF2-40B4-BE49-F238E27FC236}">
                <a16:creationId xmlns:a16="http://schemas.microsoft.com/office/drawing/2014/main" id="{B0C28DD8-4F11-74A2-C852-67BB71C1F508}"/>
              </a:ext>
            </a:extLst>
          </p:cNvPr>
          <p:cNvSpPr>
            <a:spLocks noGrp="1"/>
          </p:cNvSpPr>
          <p:nvPr>
            <p:ph idx="1"/>
          </p:nvPr>
        </p:nvSpPr>
        <p:spPr>
          <a:xfrm>
            <a:off x="1295400" y="2288833"/>
            <a:ext cx="4800600" cy="3711571"/>
          </a:xfrm>
        </p:spPr>
        <p:txBody>
          <a:bodyPr anchor="ctr">
            <a:normAutofit/>
          </a:bodyPr>
          <a:lstStyle/>
          <a:p>
            <a:pPr>
              <a:lnSpc>
                <a:spcPct val="150000"/>
              </a:lnSpc>
            </a:pPr>
            <a:r>
              <a:rPr lang="en-US" sz="2000" b="1" u="sng">
                <a:solidFill>
                  <a:schemeClr val="bg1"/>
                </a:solidFill>
              </a:rPr>
              <a:t>Top:</a:t>
            </a:r>
            <a:r>
              <a:rPr lang="en-US" sz="2000">
                <a:solidFill>
                  <a:schemeClr val="bg1"/>
                </a:solidFill>
              </a:rPr>
              <a:t> Raw image, 8-bits, intensity values – 0 – 255.</a:t>
            </a:r>
          </a:p>
          <a:p>
            <a:pPr>
              <a:lnSpc>
                <a:spcPct val="150000"/>
              </a:lnSpc>
            </a:pPr>
            <a:r>
              <a:rPr lang="en-US" sz="2000" b="1" u="sng">
                <a:solidFill>
                  <a:schemeClr val="bg1"/>
                </a:solidFill>
              </a:rPr>
              <a:t>Bottom:</a:t>
            </a:r>
            <a:r>
              <a:rPr lang="en-US" sz="2000">
                <a:solidFill>
                  <a:schemeClr val="bg1"/>
                </a:solidFill>
              </a:rPr>
              <a:t> Binary image, 1-bit*.</a:t>
            </a:r>
          </a:p>
          <a:p>
            <a:pPr marL="457200" lvl="1" indent="0">
              <a:lnSpc>
                <a:spcPct val="150000"/>
              </a:lnSpc>
              <a:buNone/>
            </a:pPr>
            <a:r>
              <a:rPr lang="en-US" sz="1600" b="1">
                <a:solidFill>
                  <a:schemeClr val="bg1"/>
                </a:solidFill>
              </a:rPr>
              <a:t>* - </a:t>
            </a:r>
            <a:r>
              <a:rPr lang="en-US" sz="1600">
                <a:solidFill>
                  <a:schemeClr val="bg1"/>
                </a:solidFill>
              </a:rPr>
              <a:t>Fiji shows 8-bits since it’s the lowest bit depth for the image viewer.</a:t>
            </a:r>
          </a:p>
        </p:txBody>
      </p:sp>
      <p:pic>
        <p:nvPicPr>
          <p:cNvPr id="7" name="Picture 6">
            <a:extLst>
              <a:ext uri="{FF2B5EF4-FFF2-40B4-BE49-F238E27FC236}">
                <a16:creationId xmlns:a16="http://schemas.microsoft.com/office/drawing/2014/main" id="{B93C0569-2636-19B1-4CD7-CC28EC1A98C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224115" y="370107"/>
            <a:ext cx="2430796" cy="2784144"/>
          </a:xfrm>
          <a:prstGeom prst="rect">
            <a:avLst/>
          </a:prstGeom>
        </p:spPr>
      </p:pic>
      <p:sp>
        <p:nvSpPr>
          <p:cNvPr id="23" name="Rectangle 22">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462E5015-BE93-7B38-AAF9-307E5059D33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17583" y="3733507"/>
            <a:ext cx="2430796" cy="2778052"/>
          </a:xfrm>
          <a:prstGeom prst="rect">
            <a:avLst/>
          </a:prstGeom>
        </p:spPr>
      </p:pic>
      <p:sp>
        <p:nvSpPr>
          <p:cNvPr id="25" name="Rectangle 24">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0EFF6AD-88D2-1B6C-1269-AE38AEFD4D81}"/>
              </a:ext>
            </a:extLst>
          </p:cNvPr>
          <p:cNvSpPr/>
          <p:nvPr/>
        </p:nvSpPr>
        <p:spPr>
          <a:xfrm>
            <a:off x="7224115" y="370107"/>
            <a:ext cx="2430796" cy="41856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13" name="Rectangle 12">
            <a:extLst>
              <a:ext uri="{FF2B5EF4-FFF2-40B4-BE49-F238E27FC236}">
                <a16:creationId xmlns:a16="http://schemas.microsoft.com/office/drawing/2014/main" id="{0A833B79-3325-07DF-A7B8-975E289D6DBD}"/>
              </a:ext>
            </a:extLst>
          </p:cNvPr>
          <p:cNvSpPr/>
          <p:nvPr/>
        </p:nvSpPr>
        <p:spPr>
          <a:xfrm>
            <a:off x="8617583" y="3748747"/>
            <a:ext cx="2430796" cy="41856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2245308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1295400" y="669925"/>
            <a:ext cx="4800600" cy="1325563"/>
          </a:xfrm>
        </p:spPr>
        <p:txBody>
          <a:bodyPr anchor="b">
            <a:normAutofit/>
          </a:bodyPr>
          <a:lstStyle/>
          <a:p>
            <a:r>
              <a:rPr lang="en-US" b="1" spc="600">
                <a:solidFill>
                  <a:schemeClr val="bg1"/>
                </a:solidFill>
              </a:rPr>
              <a:t>1-8 bit(s): Monochrome</a:t>
            </a:r>
            <a:endParaRPr lang="en-IL" b="1" spc="600">
              <a:solidFill>
                <a:schemeClr val="bg1"/>
              </a:solidFill>
            </a:endParaRPr>
          </a:p>
        </p:txBody>
      </p:sp>
      <p:cxnSp>
        <p:nvCxnSpPr>
          <p:cNvPr id="21" name="Straight Connector 20">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Content Placeholder 15">
            <a:extLst>
              <a:ext uri="{FF2B5EF4-FFF2-40B4-BE49-F238E27FC236}">
                <a16:creationId xmlns:a16="http://schemas.microsoft.com/office/drawing/2014/main" id="{B0C28DD8-4F11-74A2-C852-67BB71C1F508}"/>
              </a:ext>
            </a:extLst>
          </p:cNvPr>
          <p:cNvSpPr>
            <a:spLocks noGrp="1"/>
          </p:cNvSpPr>
          <p:nvPr>
            <p:ph idx="1"/>
          </p:nvPr>
        </p:nvSpPr>
        <p:spPr>
          <a:xfrm>
            <a:off x="1295400" y="2288833"/>
            <a:ext cx="4800600" cy="3711571"/>
          </a:xfrm>
        </p:spPr>
        <p:txBody>
          <a:bodyPr anchor="ctr">
            <a:normAutofit/>
          </a:bodyPr>
          <a:lstStyle/>
          <a:p>
            <a:pPr>
              <a:lnSpc>
                <a:spcPct val="150000"/>
              </a:lnSpc>
            </a:pPr>
            <a:r>
              <a:rPr lang="en-US" sz="2000" b="1" u="sng">
                <a:solidFill>
                  <a:schemeClr val="bg1"/>
                </a:solidFill>
              </a:rPr>
              <a:t>Top:</a:t>
            </a:r>
            <a:r>
              <a:rPr lang="en-US" sz="2000">
                <a:solidFill>
                  <a:schemeClr val="bg1"/>
                </a:solidFill>
              </a:rPr>
              <a:t> Raw image, 8-bits, intensity values – 0 – 255.</a:t>
            </a:r>
          </a:p>
          <a:p>
            <a:pPr>
              <a:lnSpc>
                <a:spcPct val="150000"/>
              </a:lnSpc>
            </a:pPr>
            <a:r>
              <a:rPr lang="en-US" sz="2000" b="1" u="sng">
                <a:solidFill>
                  <a:schemeClr val="bg1"/>
                </a:solidFill>
              </a:rPr>
              <a:t>Bottom:</a:t>
            </a:r>
            <a:r>
              <a:rPr lang="en-US" sz="2000">
                <a:solidFill>
                  <a:schemeClr val="bg1"/>
                </a:solidFill>
              </a:rPr>
              <a:t> Binary image, 1-bit*.</a:t>
            </a:r>
          </a:p>
          <a:p>
            <a:pPr marL="457200" lvl="1" indent="0">
              <a:lnSpc>
                <a:spcPct val="150000"/>
              </a:lnSpc>
              <a:buNone/>
            </a:pPr>
            <a:r>
              <a:rPr lang="en-US" sz="1600" b="1">
                <a:solidFill>
                  <a:schemeClr val="bg1"/>
                </a:solidFill>
              </a:rPr>
              <a:t>* - </a:t>
            </a:r>
            <a:r>
              <a:rPr lang="en-US" sz="1600">
                <a:solidFill>
                  <a:schemeClr val="bg1"/>
                </a:solidFill>
              </a:rPr>
              <a:t>Fiji shows 8-bits since it’s the lowest bit depth for the image viewer.</a:t>
            </a:r>
          </a:p>
        </p:txBody>
      </p:sp>
      <p:sp>
        <p:nvSpPr>
          <p:cNvPr id="23" name="Rectangle 22">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21228E0E-3B9A-3279-A87D-71381766F0B7}"/>
              </a:ext>
            </a:extLst>
          </p:cNvPr>
          <p:cNvGrpSpPr/>
          <p:nvPr/>
        </p:nvGrpSpPr>
        <p:grpSpPr>
          <a:xfrm>
            <a:off x="7224115" y="370107"/>
            <a:ext cx="2430796" cy="2784144"/>
            <a:chOff x="7224115" y="370107"/>
            <a:chExt cx="2430796" cy="2784144"/>
          </a:xfrm>
        </p:grpSpPr>
        <p:pic>
          <p:nvPicPr>
            <p:cNvPr id="7" name="Picture 6">
              <a:extLst>
                <a:ext uri="{FF2B5EF4-FFF2-40B4-BE49-F238E27FC236}">
                  <a16:creationId xmlns:a16="http://schemas.microsoft.com/office/drawing/2014/main" id="{B93C0569-2636-19B1-4CD7-CC28EC1A98C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224115" y="370107"/>
              <a:ext cx="2430796" cy="2784144"/>
            </a:xfrm>
            <a:prstGeom prst="rect">
              <a:avLst/>
            </a:prstGeom>
          </p:spPr>
        </p:pic>
        <p:sp>
          <p:nvSpPr>
            <p:cNvPr id="11" name="Rectangle 10">
              <a:extLst>
                <a:ext uri="{FF2B5EF4-FFF2-40B4-BE49-F238E27FC236}">
                  <a16:creationId xmlns:a16="http://schemas.microsoft.com/office/drawing/2014/main" id="{A0EFF6AD-88D2-1B6C-1269-AE38AEFD4D81}"/>
                </a:ext>
              </a:extLst>
            </p:cNvPr>
            <p:cNvSpPr/>
            <p:nvPr/>
          </p:nvSpPr>
          <p:spPr>
            <a:xfrm>
              <a:off x="7224115" y="370107"/>
              <a:ext cx="2430796" cy="41856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grpSp>
      <p:grpSp>
        <p:nvGrpSpPr>
          <p:cNvPr id="17" name="Group 16">
            <a:extLst>
              <a:ext uri="{FF2B5EF4-FFF2-40B4-BE49-F238E27FC236}">
                <a16:creationId xmlns:a16="http://schemas.microsoft.com/office/drawing/2014/main" id="{953D607A-F22E-C111-4CAE-5EE6CCDD1E24}"/>
              </a:ext>
            </a:extLst>
          </p:cNvPr>
          <p:cNvGrpSpPr/>
          <p:nvPr/>
        </p:nvGrpSpPr>
        <p:grpSpPr>
          <a:xfrm>
            <a:off x="8617583" y="3733507"/>
            <a:ext cx="2430796" cy="2778052"/>
            <a:chOff x="8617583" y="3733507"/>
            <a:chExt cx="2430796" cy="2778052"/>
          </a:xfrm>
        </p:grpSpPr>
        <p:pic>
          <p:nvPicPr>
            <p:cNvPr id="5" name="Content Placeholder 4">
              <a:extLst>
                <a:ext uri="{FF2B5EF4-FFF2-40B4-BE49-F238E27FC236}">
                  <a16:creationId xmlns:a16="http://schemas.microsoft.com/office/drawing/2014/main" id="{462E5015-BE93-7B38-AAF9-307E5059D33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17583" y="3733507"/>
              <a:ext cx="2430796" cy="2778052"/>
            </a:xfrm>
            <a:prstGeom prst="rect">
              <a:avLst/>
            </a:prstGeom>
          </p:spPr>
        </p:pic>
        <p:sp>
          <p:nvSpPr>
            <p:cNvPr id="13" name="Rectangle 12">
              <a:extLst>
                <a:ext uri="{FF2B5EF4-FFF2-40B4-BE49-F238E27FC236}">
                  <a16:creationId xmlns:a16="http://schemas.microsoft.com/office/drawing/2014/main" id="{0A833B79-3325-07DF-A7B8-975E289D6DBD}"/>
                </a:ext>
              </a:extLst>
            </p:cNvPr>
            <p:cNvSpPr/>
            <p:nvPr/>
          </p:nvSpPr>
          <p:spPr>
            <a:xfrm>
              <a:off x="8617583" y="3748747"/>
              <a:ext cx="2430796" cy="41856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grpSp>
      <p:pic>
        <p:nvPicPr>
          <p:cNvPr id="4" name="Picture 3" descr="A screen shot of a graph&#10;&#10;Description automatically generated">
            <a:extLst>
              <a:ext uri="{FF2B5EF4-FFF2-40B4-BE49-F238E27FC236}">
                <a16:creationId xmlns:a16="http://schemas.microsoft.com/office/drawing/2014/main" id="{F98BAC8C-FAA9-D5F4-FF26-0A1B6EA1F7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0243" y="370107"/>
            <a:ext cx="4083728" cy="2803236"/>
          </a:xfrm>
          <a:prstGeom prst="rect">
            <a:avLst/>
          </a:prstGeom>
        </p:spPr>
      </p:pic>
      <p:pic>
        <p:nvPicPr>
          <p:cNvPr id="8" name="Picture 7" descr="A screen shot of a graph&#10;&#10;Description automatically generated">
            <a:extLst>
              <a:ext uri="{FF2B5EF4-FFF2-40B4-BE49-F238E27FC236}">
                <a16:creationId xmlns:a16="http://schemas.microsoft.com/office/drawing/2014/main" id="{853E1354-D3E7-01D2-E031-72FDCFF2AA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18645" y="3723566"/>
            <a:ext cx="4061520" cy="2787993"/>
          </a:xfrm>
          <a:prstGeom prst="rect">
            <a:avLst/>
          </a:prstGeom>
        </p:spPr>
      </p:pic>
      <p:pic>
        <p:nvPicPr>
          <p:cNvPr id="24" name="Picture 23">
            <a:extLst>
              <a:ext uri="{FF2B5EF4-FFF2-40B4-BE49-F238E27FC236}">
                <a16:creationId xmlns:a16="http://schemas.microsoft.com/office/drawing/2014/main" id="{EA92FAA0-EF1D-AD90-BD8D-A70F4792D197}"/>
              </a:ext>
            </a:extLst>
          </p:cNvPr>
          <p:cNvPicPr>
            <a:picLocks noChangeAspect="1"/>
          </p:cNvPicPr>
          <p:nvPr/>
        </p:nvPicPr>
        <p:blipFill>
          <a:blip r:embed="rId6"/>
          <a:stretch>
            <a:fillRect/>
          </a:stretch>
        </p:blipFill>
        <p:spPr>
          <a:xfrm>
            <a:off x="7208458" y="346442"/>
            <a:ext cx="2447125" cy="2803236"/>
          </a:xfrm>
          <a:prstGeom prst="rect">
            <a:avLst/>
          </a:prstGeom>
        </p:spPr>
      </p:pic>
      <p:pic>
        <p:nvPicPr>
          <p:cNvPr id="27" name="Picture 26">
            <a:extLst>
              <a:ext uri="{FF2B5EF4-FFF2-40B4-BE49-F238E27FC236}">
                <a16:creationId xmlns:a16="http://schemas.microsoft.com/office/drawing/2014/main" id="{00E3E1C3-101C-76DC-9AF6-C3DFCC5FCDE2}"/>
              </a:ext>
            </a:extLst>
          </p:cNvPr>
          <p:cNvPicPr>
            <a:picLocks noChangeAspect="1"/>
          </p:cNvPicPr>
          <p:nvPr/>
        </p:nvPicPr>
        <p:blipFill>
          <a:blip r:embed="rId7"/>
          <a:stretch>
            <a:fillRect/>
          </a:stretch>
        </p:blipFill>
        <p:spPr>
          <a:xfrm>
            <a:off x="8640113" y="3730462"/>
            <a:ext cx="2432566" cy="2786559"/>
          </a:xfrm>
          <a:prstGeom prst="rect">
            <a:avLst/>
          </a:prstGeom>
        </p:spPr>
      </p:pic>
    </p:spTree>
    <p:extLst>
      <p:ext uri="{BB962C8B-B14F-4D97-AF65-F5344CB8AC3E}">
        <p14:creationId xmlns:p14="http://schemas.microsoft.com/office/powerpoint/2010/main" val="1376935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 presetClass="exit" presetSubtype="0" fill="hold" nodeType="withEffect">
                                  <p:stCondLst>
                                    <p:cond delay="0"/>
                                  </p:stCondLst>
                                  <p:childTnLst>
                                    <p:set>
                                      <p:cBhvr>
                                        <p:cTn id="19" dur="1" fill="hold">
                                          <p:stCondLst>
                                            <p:cond delay="0"/>
                                          </p:stCondLst>
                                        </p:cTn>
                                        <p:tgtEl>
                                          <p:spTgt spid="17"/>
                                        </p:tgtEl>
                                        <p:attrNameLst>
                                          <p:attrName>style.visibility</p:attrName>
                                        </p:attrNameLst>
                                      </p:cBhvr>
                                      <p:to>
                                        <p:strVal val="hidden"/>
                                      </p:to>
                                    </p:set>
                                  </p:childTnLst>
                                </p:cTn>
                              </p:par>
                              <p:par>
                                <p:cTn id="20" presetID="1" presetClass="exit" presetSubtype="0" fill="hold" nodeType="withEffect">
                                  <p:stCondLst>
                                    <p:cond delay="0"/>
                                  </p:stCondLst>
                                  <p:childTnLst>
                                    <p:set>
                                      <p:cBhvr>
                                        <p:cTn id="21" dur="1" fill="hold">
                                          <p:stCondLst>
                                            <p:cond delay="0"/>
                                          </p:stCondLst>
                                        </p:cTn>
                                        <p:tgtEl>
                                          <p:spTgt spid="15"/>
                                        </p:tgtEl>
                                        <p:attrNameLst>
                                          <p:attrName>style.visibility</p:attrName>
                                        </p:attrNameLst>
                                      </p:cBhvr>
                                      <p:to>
                                        <p:strVal val="hidden"/>
                                      </p:to>
                                    </p:set>
                                  </p:childTnLst>
                                </p:cTn>
                              </p:par>
                              <p:par>
                                <p:cTn id="22" presetID="10" presetClass="entr" presetSubtype="0" fill="hold" nodeType="with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fade">
                                      <p:cBhvr>
                                        <p:cTn id="24" dur="500"/>
                                        <p:tgtEl>
                                          <p:spTgt spid="24"/>
                                        </p:tgtEl>
                                      </p:cBhvr>
                                    </p:animEffect>
                                  </p:childTnLst>
                                </p:cTn>
                              </p:par>
                              <p:par>
                                <p:cTn id="25" presetID="10" presetClass="entr" presetSubtype="0" fill="hold" nodeType="with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childTnLst>
                                </p:cTn>
                              </p:par>
                              <p:par>
                                <p:cTn id="28" presetID="63" presetClass="path" presetSubtype="0" accel="50000" decel="50000" fill="hold" nodeType="withEffect">
                                  <p:stCondLst>
                                    <p:cond delay="0"/>
                                  </p:stCondLst>
                                  <p:childTnLst>
                                    <p:animMotion origin="layout" path="M -8.33333E-7 -3.33333E-6 L 0.33073 -3.33333E-6 " pathEditMode="relative" rAng="0" ptsTypes="AA">
                                      <p:cBhvr>
                                        <p:cTn id="29" dur="2000" fill="hold"/>
                                        <p:tgtEl>
                                          <p:spTgt spid="4"/>
                                        </p:tgtEl>
                                        <p:attrNameLst>
                                          <p:attrName>ppt_x</p:attrName>
                                          <p:attrName>ppt_y</p:attrName>
                                        </p:attrNameLst>
                                      </p:cBhvr>
                                      <p:rCtr x="16536" y="0"/>
                                    </p:animMotion>
                                  </p:childTnLst>
                                </p:cTn>
                              </p:par>
                              <p:par>
                                <p:cTn id="30" presetID="63" presetClass="path" presetSubtype="0" accel="50000" decel="50000" fill="hold" nodeType="withEffect">
                                  <p:stCondLst>
                                    <p:cond delay="0"/>
                                  </p:stCondLst>
                                  <p:childTnLst>
                                    <p:animMotion origin="layout" path="M 3.54167E-6 -1.11111E-6 L 0.20221 -1.11111E-6 " pathEditMode="relative" rAng="0" ptsTypes="AA">
                                      <p:cBhvr>
                                        <p:cTn id="31" dur="2000" fill="hold"/>
                                        <p:tgtEl>
                                          <p:spTgt spid="24"/>
                                        </p:tgtEl>
                                        <p:attrNameLst>
                                          <p:attrName>ppt_x</p:attrName>
                                          <p:attrName>ppt_y</p:attrName>
                                        </p:attrNameLst>
                                      </p:cBhvr>
                                      <p:rCtr x="10104" y="0"/>
                                    </p:animMotion>
                                  </p:childTnLst>
                                </p:cTn>
                              </p:par>
                              <p:par>
                                <p:cTn id="32" presetID="63" presetClass="path" presetSubtype="0" accel="50000" decel="50000" fill="hold" nodeType="withEffect">
                                  <p:stCondLst>
                                    <p:cond delay="0"/>
                                  </p:stCondLst>
                                  <p:childTnLst>
                                    <p:animMotion origin="layout" path="M 4.16667E-6 3.7037E-6 L 0.32552 3.7037E-6 " pathEditMode="relative" rAng="0" ptsTypes="AA">
                                      <p:cBhvr>
                                        <p:cTn id="33" dur="2000" fill="hold"/>
                                        <p:tgtEl>
                                          <p:spTgt spid="8"/>
                                        </p:tgtEl>
                                        <p:attrNameLst>
                                          <p:attrName>ppt_x</p:attrName>
                                          <p:attrName>ppt_y</p:attrName>
                                        </p:attrNameLst>
                                      </p:cBhvr>
                                      <p:rCtr x="16276" y="0"/>
                                    </p:animMotion>
                                  </p:childTnLst>
                                </p:cTn>
                              </p:par>
                              <p:par>
                                <p:cTn id="34" presetID="63" presetClass="path" presetSubtype="0" accel="50000" decel="50000" fill="hold" nodeType="withEffect">
                                  <p:stCondLst>
                                    <p:cond delay="0"/>
                                  </p:stCondLst>
                                  <p:childTnLst>
                                    <p:animMotion origin="layout" path="M -3.54167E-6 -7.40741E-7 L 0.08321 -7.40741E-7 " pathEditMode="relative" rAng="0" ptsTypes="AA">
                                      <p:cBhvr>
                                        <p:cTn id="35" dur="2000" fill="hold"/>
                                        <p:tgtEl>
                                          <p:spTgt spid="27"/>
                                        </p:tgtEl>
                                        <p:attrNameLst>
                                          <p:attrName>ppt_x</p:attrName>
                                          <p:attrName>ppt_y</p:attrName>
                                        </p:attrNameLst>
                                      </p:cBhvr>
                                      <p:rCtr x="4154"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C94E57-7C9A-85BC-17F9-374C061B5496}"/>
              </a:ext>
            </a:extLst>
          </p:cNvPr>
          <p:cNvSpPr>
            <a:spLocks noGrp="1"/>
          </p:cNvSpPr>
          <p:nvPr>
            <p:ph type="title"/>
          </p:nvPr>
        </p:nvSpPr>
        <p:spPr>
          <a:xfrm>
            <a:off x="1589314" y="669925"/>
            <a:ext cx="3757832" cy="1325563"/>
          </a:xfrm>
        </p:spPr>
        <p:txBody>
          <a:bodyPr anchor="b">
            <a:normAutofit/>
          </a:bodyPr>
          <a:lstStyle/>
          <a:p>
            <a:pPr algn="r"/>
            <a:r>
              <a:rPr lang="en-US">
                <a:solidFill>
                  <a:schemeClr val="bg1"/>
                </a:solidFill>
              </a:rPr>
              <a:t>24 – (32) bits: RGB – (ARGB)</a:t>
            </a:r>
            <a:endParaRPr lang="en-IL">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892CB61B-C631-4348-296E-2162583271E2}"/>
              </a:ext>
            </a:extLst>
          </p:cNvPr>
          <p:cNvPicPr>
            <a:picLocks noGrp="1" noChangeAspect="1"/>
          </p:cNvPicPr>
          <p:nvPr>
            <p:ph idx="1"/>
          </p:nvPr>
        </p:nvPicPr>
        <p:blipFill>
          <a:blip r:embed="rId3"/>
          <a:stretch>
            <a:fillRect/>
          </a:stretch>
        </p:blipFill>
        <p:spPr>
          <a:xfrm>
            <a:off x="8849178" y="148371"/>
            <a:ext cx="3216612" cy="6594436"/>
          </a:xfrm>
          <a:prstGeom prst="rect">
            <a:avLst/>
          </a:prstGeom>
        </p:spPr>
      </p:pic>
      <p:sp>
        <p:nvSpPr>
          <p:cNvPr id="11" name="Rectangle 10">
            <a:extLst>
              <a:ext uri="{FF2B5EF4-FFF2-40B4-BE49-F238E27FC236}">
                <a16:creationId xmlns:a16="http://schemas.microsoft.com/office/drawing/2014/main" id="{79303056-CAA3-6368-A287-22E817A0AD86}"/>
              </a:ext>
            </a:extLst>
          </p:cNvPr>
          <p:cNvSpPr/>
          <p:nvPr/>
        </p:nvSpPr>
        <p:spPr>
          <a:xfrm>
            <a:off x="8940800" y="539750"/>
            <a:ext cx="3019425" cy="981075"/>
          </a:xfrm>
          <a:custGeom>
            <a:avLst/>
            <a:gdLst>
              <a:gd name="connsiteX0" fmla="*/ 0 w 3019425"/>
              <a:gd name="connsiteY0" fmla="*/ 0 h 981075"/>
              <a:gd name="connsiteX1" fmla="*/ 3019425 w 3019425"/>
              <a:gd name="connsiteY1" fmla="*/ 0 h 981075"/>
              <a:gd name="connsiteX2" fmla="*/ 3019425 w 3019425"/>
              <a:gd name="connsiteY2" fmla="*/ 981075 h 981075"/>
              <a:gd name="connsiteX3" fmla="*/ 0 w 3019425"/>
              <a:gd name="connsiteY3" fmla="*/ 981075 h 981075"/>
              <a:gd name="connsiteX4" fmla="*/ 0 w 3019425"/>
              <a:gd name="connsiteY4" fmla="*/ 0 h 981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9425" h="981075" extrusionOk="0">
                <a:moveTo>
                  <a:pt x="0" y="0"/>
                </a:moveTo>
                <a:cubicBezTo>
                  <a:pt x="981663" y="39846"/>
                  <a:pt x="2303672" y="-165882"/>
                  <a:pt x="3019425" y="0"/>
                </a:cubicBezTo>
                <a:cubicBezTo>
                  <a:pt x="3079052" y="239491"/>
                  <a:pt x="3036072" y="858225"/>
                  <a:pt x="3019425" y="981075"/>
                </a:cubicBezTo>
                <a:cubicBezTo>
                  <a:pt x="2707246" y="926339"/>
                  <a:pt x="1405018" y="997630"/>
                  <a:pt x="0" y="981075"/>
                </a:cubicBezTo>
                <a:cubicBezTo>
                  <a:pt x="68025" y="670581"/>
                  <a:pt x="36157" y="110725"/>
                  <a:pt x="0" y="0"/>
                </a:cubicBezTo>
                <a:close/>
              </a:path>
            </a:pathLst>
          </a:custGeom>
          <a:noFill/>
          <a:ln w="57150">
            <a:solidFill>
              <a:srgbClr val="FF0000"/>
            </a:solidFill>
            <a:prstDash val="lgDashDotDot"/>
            <a:extLst>
              <a:ext uri="{C807C97D-BFC1-408E-A445-0C87EB9F89A2}">
                <ask:lineSketchStyleProps xmlns:ask="http://schemas.microsoft.com/office/drawing/2018/sketchyshapes" sd="117690433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15" name="Rectangle 14">
            <a:extLst>
              <a:ext uri="{FF2B5EF4-FFF2-40B4-BE49-F238E27FC236}">
                <a16:creationId xmlns:a16="http://schemas.microsoft.com/office/drawing/2014/main" id="{B1BDA9AD-07CB-3CF2-9768-2E8EA50E0AFB}"/>
              </a:ext>
            </a:extLst>
          </p:cNvPr>
          <p:cNvSpPr/>
          <p:nvPr/>
        </p:nvSpPr>
        <p:spPr>
          <a:xfrm>
            <a:off x="8940799" y="1573053"/>
            <a:ext cx="3019425" cy="981075"/>
          </a:xfrm>
          <a:custGeom>
            <a:avLst/>
            <a:gdLst>
              <a:gd name="connsiteX0" fmla="*/ 0 w 3019425"/>
              <a:gd name="connsiteY0" fmla="*/ 0 h 981075"/>
              <a:gd name="connsiteX1" fmla="*/ 3019425 w 3019425"/>
              <a:gd name="connsiteY1" fmla="*/ 0 h 981075"/>
              <a:gd name="connsiteX2" fmla="*/ 3019425 w 3019425"/>
              <a:gd name="connsiteY2" fmla="*/ 981075 h 981075"/>
              <a:gd name="connsiteX3" fmla="*/ 0 w 3019425"/>
              <a:gd name="connsiteY3" fmla="*/ 981075 h 981075"/>
              <a:gd name="connsiteX4" fmla="*/ 0 w 3019425"/>
              <a:gd name="connsiteY4" fmla="*/ 0 h 981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9425" h="981075" extrusionOk="0">
                <a:moveTo>
                  <a:pt x="0" y="0"/>
                </a:moveTo>
                <a:cubicBezTo>
                  <a:pt x="981663" y="39846"/>
                  <a:pt x="2303672" y="-165882"/>
                  <a:pt x="3019425" y="0"/>
                </a:cubicBezTo>
                <a:cubicBezTo>
                  <a:pt x="3079052" y="239491"/>
                  <a:pt x="3036072" y="858225"/>
                  <a:pt x="3019425" y="981075"/>
                </a:cubicBezTo>
                <a:cubicBezTo>
                  <a:pt x="2707246" y="926339"/>
                  <a:pt x="1405018" y="997630"/>
                  <a:pt x="0" y="981075"/>
                </a:cubicBezTo>
                <a:cubicBezTo>
                  <a:pt x="68025" y="670581"/>
                  <a:pt x="36157" y="110725"/>
                  <a:pt x="0" y="0"/>
                </a:cubicBezTo>
                <a:close/>
              </a:path>
            </a:pathLst>
          </a:custGeom>
          <a:noFill/>
          <a:ln w="57150">
            <a:solidFill>
              <a:srgbClr val="FF0000"/>
            </a:solidFill>
            <a:prstDash val="lgDashDotDot"/>
            <a:extLst>
              <a:ext uri="{C807C97D-BFC1-408E-A445-0C87EB9F89A2}">
                <ask:lineSketchStyleProps xmlns:ask="http://schemas.microsoft.com/office/drawing/2018/sketchyshapes" sd="117690433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19" name="TextBox 18">
            <a:extLst>
              <a:ext uri="{FF2B5EF4-FFF2-40B4-BE49-F238E27FC236}">
                <a16:creationId xmlns:a16="http://schemas.microsoft.com/office/drawing/2014/main" id="{3A1CFDDD-CF2F-1DFA-91E8-CEF72CD97AFC}"/>
              </a:ext>
            </a:extLst>
          </p:cNvPr>
          <p:cNvSpPr txBox="1"/>
          <p:nvPr/>
        </p:nvSpPr>
        <p:spPr>
          <a:xfrm>
            <a:off x="8734318" y="6514375"/>
            <a:ext cx="3432386" cy="261610"/>
          </a:xfrm>
          <a:prstGeom prst="rect">
            <a:avLst/>
          </a:prstGeom>
          <a:noFill/>
        </p:spPr>
        <p:txBody>
          <a:bodyPr wrap="square">
            <a:spAutoFit/>
          </a:bodyPr>
          <a:lstStyle/>
          <a:p>
            <a:pPr algn="ctr"/>
            <a:r>
              <a:rPr lang="en-US" sz="1050">
                <a:solidFill>
                  <a:schemeClr val="accent1"/>
                </a:solidFill>
                <a:highlight>
                  <a:srgbClr val="FFFF00"/>
                </a:highlight>
              </a:rPr>
              <a:t>https://encyclopedia2.thefreedictionary.com/8+bit+colour</a:t>
            </a:r>
            <a:endParaRPr lang="en-IL" sz="1050">
              <a:solidFill>
                <a:schemeClr val="accent1"/>
              </a:solidFill>
              <a:highlight>
                <a:srgbClr val="FFFF00"/>
              </a:highlight>
            </a:endParaRPr>
          </a:p>
        </p:txBody>
      </p:sp>
      <p:grpSp>
        <p:nvGrpSpPr>
          <p:cNvPr id="25" name="Group 2">
            <a:extLst>
              <a:ext uri="{FF2B5EF4-FFF2-40B4-BE49-F238E27FC236}">
                <a16:creationId xmlns:a16="http://schemas.microsoft.com/office/drawing/2014/main" id="{27FD51F3-2F73-5583-C5FA-2AE35AC5359D}"/>
              </a:ext>
            </a:extLst>
          </p:cNvPr>
          <p:cNvGrpSpPr/>
          <p:nvPr/>
        </p:nvGrpSpPr>
        <p:grpSpPr>
          <a:xfrm>
            <a:off x="252412" y="2698540"/>
            <a:ext cx="8470560" cy="2524116"/>
            <a:chOff x="127000" y="-50333"/>
            <a:chExt cx="19583400" cy="5701833"/>
          </a:xfrm>
        </p:grpSpPr>
        <p:pic>
          <p:nvPicPr>
            <p:cNvPr id="26" name="Picture 3">
              <a:extLst>
                <a:ext uri="{FF2B5EF4-FFF2-40B4-BE49-F238E27FC236}">
                  <a16:creationId xmlns:a16="http://schemas.microsoft.com/office/drawing/2014/main" id="{7A4A3D39-ECFF-529C-9474-D6725D8EF6C5}"/>
                </a:ext>
              </a:extLst>
            </p:cNvPr>
            <p:cNvPicPr>
              <a:picLocks noChangeAspect="1"/>
            </p:cNvPicPr>
            <p:nvPr/>
          </p:nvPicPr>
          <p:blipFill>
            <a:blip r:embed="rId4"/>
            <a:stretch>
              <a:fillRect/>
            </a:stretch>
          </p:blipFill>
          <p:spPr>
            <a:xfrm>
              <a:off x="127000" y="774700"/>
              <a:ext cx="4876800" cy="4876800"/>
            </a:xfrm>
            <a:prstGeom prst="rect">
              <a:avLst/>
            </a:prstGeom>
          </p:spPr>
        </p:pic>
        <p:pic>
          <p:nvPicPr>
            <p:cNvPr id="27" name="Picture 4">
              <a:extLst>
                <a:ext uri="{FF2B5EF4-FFF2-40B4-BE49-F238E27FC236}">
                  <a16:creationId xmlns:a16="http://schemas.microsoft.com/office/drawing/2014/main" id="{4CAE6A69-B1D3-3231-CECA-55018B449838}"/>
                </a:ext>
              </a:extLst>
            </p:cNvPr>
            <p:cNvPicPr>
              <a:picLocks noChangeAspect="1"/>
            </p:cNvPicPr>
            <p:nvPr/>
          </p:nvPicPr>
          <p:blipFill>
            <a:blip r:embed="rId5"/>
            <a:stretch>
              <a:fillRect/>
            </a:stretch>
          </p:blipFill>
          <p:spPr>
            <a:xfrm>
              <a:off x="5029200" y="774700"/>
              <a:ext cx="4876800" cy="4876800"/>
            </a:xfrm>
            <a:prstGeom prst="rect">
              <a:avLst/>
            </a:prstGeom>
          </p:spPr>
        </p:pic>
        <p:pic>
          <p:nvPicPr>
            <p:cNvPr id="28" name="Picture 5">
              <a:extLst>
                <a:ext uri="{FF2B5EF4-FFF2-40B4-BE49-F238E27FC236}">
                  <a16:creationId xmlns:a16="http://schemas.microsoft.com/office/drawing/2014/main" id="{3F8A8AF2-C669-DD2D-14FF-F887D19E5F9F}"/>
                </a:ext>
              </a:extLst>
            </p:cNvPr>
            <p:cNvPicPr>
              <a:picLocks noChangeAspect="1"/>
            </p:cNvPicPr>
            <p:nvPr/>
          </p:nvPicPr>
          <p:blipFill>
            <a:blip r:embed="rId6"/>
            <a:stretch>
              <a:fillRect/>
            </a:stretch>
          </p:blipFill>
          <p:spPr>
            <a:xfrm>
              <a:off x="9931400" y="774700"/>
              <a:ext cx="4876800" cy="4876800"/>
            </a:xfrm>
            <a:prstGeom prst="rect">
              <a:avLst/>
            </a:prstGeom>
          </p:spPr>
        </p:pic>
        <p:pic>
          <p:nvPicPr>
            <p:cNvPr id="29" name="Picture 6">
              <a:extLst>
                <a:ext uri="{FF2B5EF4-FFF2-40B4-BE49-F238E27FC236}">
                  <a16:creationId xmlns:a16="http://schemas.microsoft.com/office/drawing/2014/main" id="{900206CB-80B0-FBA6-C2E0-B383DA0B36A7}"/>
                </a:ext>
              </a:extLst>
            </p:cNvPr>
            <p:cNvPicPr>
              <a:picLocks noChangeAspect="1"/>
            </p:cNvPicPr>
            <p:nvPr/>
          </p:nvPicPr>
          <p:blipFill>
            <a:blip r:embed="rId7"/>
            <a:stretch>
              <a:fillRect/>
            </a:stretch>
          </p:blipFill>
          <p:spPr>
            <a:xfrm>
              <a:off x="14833600" y="774700"/>
              <a:ext cx="4876800" cy="4876800"/>
            </a:xfrm>
            <a:prstGeom prst="rect">
              <a:avLst/>
            </a:prstGeom>
          </p:spPr>
        </p:pic>
        <p:sp>
          <p:nvSpPr>
            <p:cNvPr id="30" name="TextBox 7">
              <a:extLst>
                <a:ext uri="{FF2B5EF4-FFF2-40B4-BE49-F238E27FC236}">
                  <a16:creationId xmlns:a16="http://schemas.microsoft.com/office/drawing/2014/main" id="{81A39345-28B7-D196-A01D-EA6DF3D864DE}"/>
                </a:ext>
              </a:extLst>
            </p:cNvPr>
            <p:cNvSpPr txBox="1"/>
            <p:nvPr/>
          </p:nvSpPr>
          <p:spPr>
            <a:xfrm>
              <a:off x="1930399" y="-50333"/>
              <a:ext cx="1250390" cy="698450"/>
            </a:xfrm>
            <a:prstGeom prst="rect">
              <a:avLst/>
            </a:prstGeom>
          </p:spPr>
          <p:txBody>
            <a:bodyPr wrap="none" rtlCol="0" anchor="ctr"/>
            <a:lstStyle/>
            <a:p>
              <a:pPr algn="ctr"/>
              <a:r>
                <a:rPr lang="en-US" sz="2800" b="1" i="0" u="none" strike="noStrike" baseline="0">
                  <a:solidFill>
                    <a:srgbClr val="B20000"/>
                  </a:solidFill>
                  <a:latin typeface="Arial"/>
                </a:rPr>
                <a:t>RED</a:t>
              </a:r>
            </a:p>
          </p:txBody>
        </p:sp>
        <p:sp>
          <p:nvSpPr>
            <p:cNvPr id="31" name="TextBox 8">
              <a:extLst>
                <a:ext uri="{FF2B5EF4-FFF2-40B4-BE49-F238E27FC236}">
                  <a16:creationId xmlns:a16="http://schemas.microsoft.com/office/drawing/2014/main" id="{DC562535-F7BF-AD0B-8D95-ED3D3362C6F3}"/>
                </a:ext>
              </a:extLst>
            </p:cNvPr>
            <p:cNvSpPr txBox="1"/>
            <p:nvPr/>
          </p:nvSpPr>
          <p:spPr>
            <a:xfrm>
              <a:off x="6464301" y="-50333"/>
              <a:ext cx="1984349" cy="698450"/>
            </a:xfrm>
            <a:prstGeom prst="rect">
              <a:avLst/>
            </a:prstGeom>
          </p:spPr>
          <p:txBody>
            <a:bodyPr wrap="none" rtlCol="0" anchor="ctr"/>
            <a:lstStyle/>
            <a:p>
              <a:pPr algn="ctr"/>
              <a:r>
                <a:rPr lang="en-US" sz="2800" b="1" i="0" u="none" strike="noStrike" baseline="0">
                  <a:solidFill>
                    <a:srgbClr val="00B200"/>
                  </a:solidFill>
                  <a:latin typeface="Arial"/>
                </a:rPr>
                <a:t>GREEN</a:t>
              </a:r>
            </a:p>
          </p:txBody>
        </p:sp>
        <p:sp>
          <p:nvSpPr>
            <p:cNvPr id="32" name="TextBox 9">
              <a:extLst>
                <a:ext uri="{FF2B5EF4-FFF2-40B4-BE49-F238E27FC236}">
                  <a16:creationId xmlns:a16="http://schemas.microsoft.com/office/drawing/2014/main" id="{09C9AD54-5AF4-78A9-EC2D-C2AC244C7D8B}"/>
                </a:ext>
              </a:extLst>
            </p:cNvPr>
            <p:cNvSpPr txBox="1"/>
            <p:nvPr/>
          </p:nvSpPr>
          <p:spPr>
            <a:xfrm>
              <a:off x="11582402" y="-50333"/>
              <a:ext cx="1560679" cy="698450"/>
            </a:xfrm>
            <a:prstGeom prst="rect">
              <a:avLst/>
            </a:prstGeom>
          </p:spPr>
          <p:txBody>
            <a:bodyPr wrap="none" rtlCol="0" anchor="ctr"/>
            <a:lstStyle/>
            <a:p>
              <a:pPr algn="ctr"/>
              <a:r>
                <a:rPr lang="en-US" sz="2800" b="1" i="0" u="none" strike="noStrike" baseline="0">
                  <a:solidFill>
                    <a:srgbClr val="0000B2"/>
                  </a:solidFill>
                  <a:latin typeface="Arial"/>
                </a:rPr>
                <a:t>BLUE</a:t>
              </a:r>
            </a:p>
          </p:txBody>
        </p:sp>
        <p:sp>
          <p:nvSpPr>
            <p:cNvPr id="33" name="TextBox 10">
              <a:extLst>
                <a:ext uri="{FF2B5EF4-FFF2-40B4-BE49-F238E27FC236}">
                  <a16:creationId xmlns:a16="http://schemas.microsoft.com/office/drawing/2014/main" id="{0504F614-8CFD-D2C7-558E-039A623933E1}"/>
                </a:ext>
              </a:extLst>
            </p:cNvPr>
            <p:cNvSpPr txBox="1"/>
            <p:nvPr/>
          </p:nvSpPr>
          <p:spPr>
            <a:xfrm>
              <a:off x="16433802" y="-50333"/>
              <a:ext cx="1674064" cy="698450"/>
            </a:xfrm>
            <a:prstGeom prst="rect">
              <a:avLst/>
            </a:prstGeom>
          </p:spPr>
          <p:txBody>
            <a:bodyPr wrap="none" rtlCol="0" anchor="ctr"/>
            <a:lstStyle/>
            <a:p>
              <a:pPr algn="ctr"/>
              <a:r>
                <a:rPr lang="en-US" sz="2800" b="1" i="0" u="none" strike="noStrike" baseline="0">
                  <a:solidFill>
                    <a:schemeClr val="bg2">
                      <a:lumMod val="75000"/>
                    </a:schemeClr>
                  </a:solidFill>
                  <a:latin typeface="Arial"/>
                </a:rPr>
                <a:t>Merge</a:t>
              </a:r>
            </a:p>
          </p:txBody>
        </p:sp>
      </p:grpSp>
      <p:grpSp>
        <p:nvGrpSpPr>
          <p:cNvPr id="18" name="Group 2">
            <a:extLst>
              <a:ext uri="{FF2B5EF4-FFF2-40B4-BE49-F238E27FC236}">
                <a16:creationId xmlns:a16="http://schemas.microsoft.com/office/drawing/2014/main" id="{3A4777FF-C0F0-35A8-C589-914FC96D24DA}"/>
              </a:ext>
            </a:extLst>
          </p:cNvPr>
          <p:cNvGrpSpPr/>
          <p:nvPr/>
        </p:nvGrpSpPr>
        <p:grpSpPr>
          <a:xfrm>
            <a:off x="238392" y="3063770"/>
            <a:ext cx="6392098" cy="2158886"/>
            <a:chOff x="179410" y="774700"/>
            <a:chExt cx="14654995" cy="4876800"/>
          </a:xfrm>
        </p:grpSpPr>
        <p:pic>
          <p:nvPicPr>
            <p:cNvPr id="20" name="Picture 3">
              <a:extLst>
                <a:ext uri="{FF2B5EF4-FFF2-40B4-BE49-F238E27FC236}">
                  <a16:creationId xmlns:a16="http://schemas.microsoft.com/office/drawing/2014/main" id="{86772E78-3392-AFA9-8202-E85354BC3064}"/>
                </a:ext>
              </a:extLst>
            </p:cNvPr>
            <p:cNvPicPr>
              <a:picLocks noChangeAspect="1"/>
            </p:cNvPicPr>
            <p:nvPr/>
          </p:nvPicPr>
          <p:blipFill>
            <a:blip r:embed="rId8"/>
            <a:stretch>
              <a:fillRect/>
            </a:stretch>
          </p:blipFill>
          <p:spPr>
            <a:xfrm>
              <a:off x="179410" y="774700"/>
              <a:ext cx="4876799" cy="4876800"/>
            </a:xfrm>
            <a:prstGeom prst="rect">
              <a:avLst/>
            </a:prstGeom>
          </p:spPr>
        </p:pic>
        <p:pic>
          <p:nvPicPr>
            <p:cNvPr id="21" name="Picture 4">
              <a:extLst>
                <a:ext uri="{FF2B5EF4-FFF2-40B4-BE49-F238E27FC236}">
                  <a16:creationId xmlns:a16="http://schemas.microsoft.com/office/drawing/2014/main" id="{B117D4F6-E8C9-FA41-97B3-A5C1D32A1218}"/>
                </a:ext>
              </a:extLst>
            </p:cNvPr>
            <p:cNvPicPr>
              <a:picLocks noChangeAspect="1"/>
            </p:cNvPicPr>
            <p:nvPr/>
          </p:nvPicPr>
          <p:blipFill>
            <a:blip r:embed="rId9"/>
            <a:stretch>
              <a:fillRect/>
            </a:stretch>
          </p:blipFill>
          <p:spPr>
            <a:xfrm>
              <a:off x="5055404" y="774700"/>
              <a:ext cx="4876799" cy="4876800"/>
            </a:xfrm>
            <a:prstGeom prst="rect">
              <a:avLst/>
            </a:prstGeom>
          </p:spPr>
        </p:pic>
        <p:pic>
          <p:nvPicPr>
            <p:cNvPr id="22" name="Picture 5">
              <a:extLst>
                <a:ext uri="{FF2B5EF4-FFF2-40B4-BE49-F238E27FC236}">
                  <a16:creationId xmlns:a16="http://schemas.microsoft.com/office/drawing/2014/main" id="{53F1E99B-7D6F-5999-4914-20E5D1D05970}"/>
                </a:ext>
              </a:extLst>
            </p:cNvPr>
            <p:cNvPicPr>
              <a:picLocks noChangeAspect="1"/>
            </p:cNvPicPr>
            <p:nvPr/>
          </p:nvPicPr>
          <p:blipFill>
            <a:blip r:embed="rId10"/>
            <a:stretch>
              <a:fillRect/>
            </a:stretch>
          </p:blipFill>
          <p:spPr>
            <a:xfrm>
              <a:off x="9948903" y="774700"/>
              <a:ext cx="4885502" cy="4876800"/>
            </a:xfrm>
            <a:prstGeom prst="rect">
              <a:avLst/>
            </a:prstGeom>
          </p:spPr>
        </p:pic>
      </p:grpSp>
      <p:grpSp>
        <p:nvGrpSpPr>
          <p:cNvPr id="41" name="Group 40">
            <a:extLst>
              <a:ext uri="{FF2B5EF4-FFF2-40B4-BE49-F238E27FC236}">
                <a16:creationId xmlns:a16="http://schemas.microsoft.com/office/drawing/2014/main" id="{AFE0F152-A16F-2588-6212-E35F39F10318}"/>
              </a:ext>
            </a:extLst>
          </p:cNvPr>
          <p:cNvGrpSpPr/>
          <p:nvPr/>
        </p:nvGrpSpPr>
        <p:grpSpPr>
          <a:xfrm>
            <a:off x="651510" y="5368368"/>
            <a:ext cx="7530608" cy="378223"/>
            <a:chOff x="651510" y="5368368"/>
            <a:chExt cx="7530608" cy="378223"/>
          </a:xfrm>
        </p:grpSpPr>
        <p:sp>
          <p:nvSpPr>
            <p:cNvPr id="37" name="TextBox 36">
              <a:extLst>
                <a:ext uri="{FF2B5EF4-FFF2-40B4-BE49-F238E27FC236}">
                  <a16:creationId xmlns:a16="http://schemas.microsoft.com/office/drawing/2014/main" id="{7D077333-CAFD-E585-D6DE-5408165FF277}"/>
                </a:ext>
              </a:extLst>
            </p:cNvPr>
            <p:cNvSpPr txBox="1"/>
            <p:nvPr/>
          </p:nvSpPr>
          <p:spPr>
            <a:xfrm>
              <a:off x="651510" y="5377259"/>
              <a:ext cx="1028700" cy="369332"/>
            </a:xfrm>
            <a:prstGeom prst="rect">
              <a:avLst/>
            </a:prstGeom>
            <a:noFill/>
          </p:spPr>
          <p:txBody>
            <a:bodyPr wrap="square" rtlCol="0">
              <a:spAutoFit/>
            </a:bodyPr>
            <a:lstStyle/>
            <a:p>
              <a:pPr algn="ctr"/>
              <a:r>
                <a:rPr lang="en-US" b="1">
                  <a:solidFill>
                    <a:schemeClr val="bg1"/>
                  </a:solidFill>
                  <a:effectLst>
                    <a:outerShdw blurRad="38100" dist="38100" dir="2700000" algn="tl">
                      <a:srgbClr val="000000">
                        <a:alpha val="43137"/>
                      </a:srgbClr>
                    </a:outerShdw>
                  </a:effectLst>
                </a:rPr>
                <a:t>8-bit</a:t>
              </a:r>
              <a:endParaRPr lang="en-IL" b="1">
                <a:solidFill>
                  <a:schemeClr val="bg1"/>
                </a:solidFill>
                <a:effectLst>
                  <a:outerShdw blurRad="38100" dist="38100" dir="2700000" algn="tl">
                    <a:srgbClr val="000000">
                      <a:alpha val="43137"/>
                    </a:srgbClr>
                  </a:outerShdw>
                </a:effectLst>
              </a:endParaRPr>
            </a:p>
          </p:txBody>
        </p:sp>
        <p:sp>
          <p:nvSpPr>
            <p:cNvPr id="38" name="TextBox 37">
              <a:extLst>
                <a:ext uri="{FF2B5EF4-FFF2-40B4-BE49-F238E27FC236}">
                  <a16:creationId xmlns:a16="http://schemas.microsoft.com/office/drawing/2014/main" id="{08DD8456-F04A-715A-03B9-C10DC428A826}"/>
                </a:ext>
              </a:extLst>
            </p:cNvPr>
            <p:cNvSpPr txBox="1"/>
            <p:nvPr/>
          </p:nvSpPr>
          <p:spPr>
            <a:xfrm>
              <a:off x="5052578" y="5374381"/>
              <a:ext cx="1028700" cy="369332"/>
            </a:xfrm>
            <a:prstGeom prst="rect">
              <a:avLst/>
            </a:prstGeom>
            <a:noFill/>
          </p:spPr>
          <p:txBody>
            <a:bodyPr wrap="square" rtlCol="0">
              <a:spAutoFit/>
            </a:bodyPr>
            <a:lstStyle/>
            <a:p>
              <a:pPr algn="ctr"/>
              <a:r>
                <a:rPr lang="en-US" b="1">
                  <a:solidFill>
                    <a:schemeClr val="bg1"/>
                  </a:solidFill>
                  <a:effectLst>
                    <a:outerShdw blurRad="38100" dist="38100" dir="2700000" algn="tl">
                      <a:srgbClr val="000000">
                        <a:alpha val="43137"/>
                      </a:srgbClr>
                    </a:outerShdw>
                  </a:effectLst>
                </a:rPr>
                <a:t>8-bit</a:t>
              </a:r>
              <a:endParaRPr lang="en-IL" b="1">
                <a:solidFill>
                  <a:schemeClr val="bg1"/>
                </a:solidFill>
                <a:effectLst>
                  <a:outerShdw blurRad="38100" dist="38100" dir="2700000" algn="tl">
                    <a:srgbClr val="000000">
                      <a:alpha val="43137"/>
                    </a:srgbClr>
                  </a:outerShdw>
                </a:effectLst>
              </a:endParaRPr>
            </a:p>
          </p:txBody>
        </p:sp>
        <p:sp>
          <p:nvSpPr>
            <p:cNvPr id="39" name="TextBox 38">
              <a:extLst>
                <a:ext uri="{FF2B5EF4-FFF2-40B4-BE49-F238E27FC236}">
                  <a16:creationId xmlns:a16="http://schemas.microsoft.com/office/drawing/2014/main" id="{A9FBD124-3402-149D-3942-707E264C54E1}"/>
                </a:ext>
              </a:extLst>
            </p:cNvPr>
            <p:cNvSpPr txBox="1"/>
            <p:nvPr/>
          </p:nvSpPr>
          <p:spPr>
            <a:xfrm>
              <a:off x="2915292" y="5377259"/>
              <a:ext cx="1028700" cy="369332"/>
            </a:xfrm>
            <a:prstGeom prst="rect">
              <a:avLst/>
            </a:prstGeom>
            <a:noFill/>
          </p:spPr>
          <p:txBody>
            <a:bodyPr wrap="square" rtlCol="0">
              <a:spAutoFit/>
            </a:bodyPr>
            <a:lstStyle/>
            <a:p>
              <a:pPr algn="ctr"/>
              <a:r>
                <a:rPr lang="en-US" b="1">
                  <a:solidFill>
                    <a:schemeClr val="bg1"/>
                  </a:solidFill>
                  <a:effectLst>
                    <a:outerShdw blurRad="38100" dist="38100" dir="2700000" algn="tl">
                      <a:srgbClr val="000000">
                        <a:alpha val="43137"/>
                      </a:srgbClr>
                    </a:outerShdw>
                  </a:effectLst>
                </a:rPr>
                <a:t>8-bit</a:t>
              </a:r>
              <a:endParaRPr lang="en-IL" b="1">
                <a:solidFill>
                  <a:schemeClr val="bg1"/>
                </a:solidFill>
                <a:effectLst>
                  <a:outerShdw blurRad="38100" dist="38100" dir="2700000" algn="tl">
                    <a:srgbClr val="000000">
                      <a:alpha val="43137"/>
                    </a:srgbClr>
                  </a:outerShdw>
                </a:effectLst>
              </a:endParaRPr>
            </a:p>
          </p:txBody>
        </p:sp>
        <p:sp>
          <p:nvSpPr>
            <p:cNvPr id="40" name="TextBox 39">
              <a:extLst>
                <a:ext uri="{FF2B5EF4-FFF2-40B4-BE49-F238E27FC236}">
                  <a16:creationId xmlns:a16="http://schemas.microsoft.com/office/drawing/2014/main" id="{4C24F8F1-3932-44A9-964F-FFA3728F0B8E}"/>
                </a:ext>
              </a:extLst>
            </p:cNvPr>
            <p:cNvSpPr txBox="1"/>
            <p:nvPr/>
          </p:nvSpPr>
          <p:spPr>
            <a:xfrm>
              <a:off x="7153418" y="5368368"/>
              <a:ext cx="1028700" cy="369332"/>
            </a:xfrm>
            <a:prstGeom prst="rect">
              <a:avLst/>
            </a:prstGeom>
            <a:noFill/>
          </p:spPr>
          <p:txBody>
            <a:bodyPr wrap="square" rtlCol="0">
              <a:spAutoFit/>
            </a:bodyPr>
            <a:lstStyle/>
            <a:p>
              <a:pPr algn="ctr"/>
              <a:r>
                <a:rPr lang="en-US" b="1">
                  <a:solidFill>
                    <a:schemeClr val="bg1"/>
                  </a:solidFill>
                  <a:effectLst>
                    <a:outerShdw blurRad="38100" dist="38100" dir="2700000" algn="tl">
                      <a:srgbClr val="000000">
                        <a:alpha val="43137"/>
                      </a:srgbClr>
                    </a:outerShdw>
                  </a:effectLst>
                </a:rPr>
                <a:t>24-bit</a:t>
              </a:r>
              <a:endParaRPr lang="en-IL" b="1">
                <a:solidFill>
                  <a:schemeClr val="bg1"/>
                </a:solidFill>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406773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45833E-6 -1.48148E-6 L -1.45833E-6 0.14514 " pathEditMode="relative" rAng="0" ptsTypes="AA">
                                      <p:cBhvr>
                                        <p:cTn id="6" dur="2000" fill="hold"/>
                                        <p:tgtEl>
                                          <p:spTgt spid="11"/>
                                        </p:tgtEl>
                                        <p:attrNameLst>
                                          <p:attrName>ppt_x</p:attrName>
                                          <p:attrName>ppt_y</p:attrName>
                                        </p:attrNameLst>
                                      </p:cBhvr>
                                      <p:rCtr x="0" y="7245"/>
                                    </p:animMotion>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par>
                                <p:cTn id="11" presetID="1" presetClass="entr" presetSubtype="0" fill="hold" grpId="1"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42" presetClass="path" presetSubtype="0" accel="50000" decel="50000" fill="hold" grpId="0" nodeType="withEffect">
                                  <p:stCondLst>
                                    <p:cond delay="0"/>
                                  </p:stCondLst>
                                  <p:childTnLst>
                                    <p:animMotion origin="layout" path="M -1.45833E-6 4.07407E-6 L -1.45833E-6 0.34629 " pathEditMode="relative" rAng="0" ptsTypes="AA">
                                      <p:cBhvr>
                                        <p:cTn id="14" dur="2000" fill="hold"/>
                                        <p:tgtEl>
                                          <p:spTgt spid="15"/>
                                        </p:tgtEl>
                                        <p:attrNameLst>
                                          <p:attrName>ppt_x</p:attrName>
                                          <p:attrName>ppt_y</p:attrName>
                                        </p:attrNameLst>
                                      </p:cBhvr>
                                      <p:rCtr x="0" y="17315"/>
                                    </p:animMotion>
                                  </p:childTnLst>
                                </p:cTn>
                              </p:par>
                              <p:par>
                                <p:cTn id="15" presetID="6" presetClass="emph" presetSubtype="0" fill="hold" grpId="2" nodeType="withEffect">
                                  <p:stCondLst>
                                    <p:cond delay="0"/>
                                  </p:stCondLst>
                                  <p:childTnLst>
                                    <p:animScale>
                                      <p:cBhvr>
                                        <p:cTn id="16" dur="2000" fill="hold"/>
                                        <p:tgtEl>
                                          <p:spTgt spid="15"/>
                                        </p:tgtEl>
                                      </p:cBhvr>
                                      <p:by x="100000" y="450000"/>
                                    </p:animScale>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wipe(left)">
                                      <p:cBhvr>
                                        <p:cTn id="21" dur="2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5" grpId="0" animBg="1"/>
      <p:bldP spid="15" grpId="1" animBg="1"/>
      <p:bldP spid="15" grpId="2"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undefined">
            <a:extLst>
              <a:ext uri="{FF2B5EF4-FFF2-40B4-BE49-F238E27FC236}">
                <a16:creationId xmlns:a16="http://schemas.microsoft.com/office/drawing/2014/main" id="{F68E4D7A-65DA-4B7C-DE9C-0FD519DC9C51}"/>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0247" r="867" b="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15DC8A-452F-D1E5-D036-A7DA85718BE5}"/>
              </a:ext>
            </a:extLst>
          </p:cNvPr>
          <p:cNvSpPr>
            <a:spLocks noGrp="1"/>
          </p:cNvSpPr>
          <p:nvPr>
            <p:ph type="title"/>
          </p:nvPr>
        </p:nvSpPr>
        <p:spPr>
          <a:xfrm>
            <a:off x="625475" y="5317240"/>
            <a:ext cx="11210925" cy="744836"/>
          </a:xfrm>
        </p:spPr>
        <p:txBody>
          <a:bodyPr vert="horz" lIns="91440" tIns="45720" rIns="91440" bIns="45720" rtlCol="0" anchor="ctr">
            <a:normAutofit/>
          </a:bodyPr>
          <a:lstStyle/>
          <a:p>
            <a:pPr algn="ctr"/>
            <a:r>
              <a:rPr lang="en-US" sz="3600" b="1">
                <a:solidFill>
                  <a:schemeClr val="tx1">
                    <a:lumMod val="85000"/>
                    <a:lumOff val="15000"/>
                  </a:schemeClr>
                </a:solidFill>
              </a:rPr>
              <a:t>ARGB – Alpha Red Green Blue – 32-bits</a:t>
            </a:r>
          </a:p>
        </p:txBody>
      </p:sp>
      <p:cxnSp>
        <p:nvCxnSpPr>
          <p:cNvPr id="11" name="Straight Connector 1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11361B0C-F260-54C5-EAE9-E5547E1CBE98}"/>
              </a:ext>
            </a:extLst>
          </p:cNvPr>
          <p:cNvSpPr txBox="1"/>
          <p:nvPr/>
        </p:nvSpPr>
        <p:spPr>
          <a:xfrm>
            <a:off x="3176587" y="6182468"/>
            <a:ext cx="6108700" cy="646331"/>
          </a:xfrm>
          <a:prstGeom prst="rect">
            <a:avLst/>
          </a:prstGeom>
          <a:noFill/>
        </p:spPr>
        <p:txBody>
          <a:bodyPr wrap="square">
            <a:spAutoFit/>
          </a:bodyPr>
          <a:lstStyle/>
          <a:p>
            <a:pPr algn="ctr"/>
            <a:r>
              <a:rPr lang="en-US"/>
              <a:t>Alpha compositing. (2023, June 30). In </a:t>
            </a:r>
            <a:r>
              <a:rPr lang="en-US" i="1"/>
              <a:t>Wikipedia</a:t>
            </a:r>
            <a:r>
              <a:rPr lang="en-US"/>
              <a:t>. https://en.wikipedia.org/wiki/Alpha_compositing</a:t>
            </a:r>
            <a:endParaRPr lang="en-IL"/>
          </a:p>
        </p:txBody>
      </p:sp>
    </p:spTree>
    <p:extLst>
      <p:ext uri="{BB962C8B-B14F-4D97-AF65-F5344CB8AC3E}">
        <p14:creationId xmlns:p14="http://schemas.microsoft.com/office/powerpoint/2010/main" val="9680150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b23b6763-8415-471d-a281-d1e8e74a919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מסמך" ma:contentTypeID="0x010100B5F8F45D8E5F8943A9D3756312326D57" ma:contentTypeVersion="10" ma:contentTypeDescription="צור מסמך חדש." ma:contentTypeScope="" ma:versionID="3eb876539c0311954d4f5c9be819d0f7">
  <xsd:schema xmlns:xsd="http://www.w3.org/2001/XMLSchema" xmlns:xs="http://www.w3.org/2001/XMLSchema" xmlns:p="http://schemas.microsoft.com/office/2006/metadata/properties" xmlns:ns3="b23b6763-8415-471d-a281-d1e8e74a919f" xmlns:ns4="600b1f9d-4dc8-42e4-a0f8-13506d1e23e8" targetNamespace="http://schemas.microsoft.com/office/2006/metadata/properties" ma:root="true" ma:fieldsID="23dce4bf5c2983c3fe3360fb2ada343e" ns3:_="" ns4:_="">
    <xsd:import namespace="b23b6763-8415-471d-a281-d1e8e74a919f"/>
    <xsd:import namespace="600b1f9d-4dc8-42e4-a0f8-13506d1e23e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LengthInSecond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23b6763-8415-471d-a281-d1e8e74a91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_activity" ma:index="17"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00b1f9d-4dc8-42e4-a0f8-13506d1e23e8" elementFormDefault="qualified">
    <xsd:import namespace="http://schemas.microsoft.com/office/2006/documentManagement/types"/>
    <xsd:import namespace="http://schemas.microsoft.com/office/infopath/2007/PartnerControls"/>
    <xsd:element name="SharedWithUsers" ma:index="10" nillable="true" ma:displayName="משותף עם"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משותף עם פרטים" ma:internalName="SharedWithDetails" ma:readOnly="true">
      <xsd:simpleType>
        <xsd:restriction base="dms:Note">
          <xsd:maxLength value="255"/>
        </xsd:restriction>
      </xsd:simpleType>
    </xsd:element>
    <xsd:element name="SharingHintHash" ma:index="12" nillable="true" ma:displayName="Hash של רמז לשיתוף"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סוג תוכן"/>
        <xsd:element ref="dc:title" minOccurs="0" maxOccurs="1" ma:index="4" ma:displayName="כותר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19A2A8-89B5-46EB-9509-35450D5A9A38}">
  <ds:schemaRefs>
    <ds:schemaRef ds:uri="http://schemas.openxmlformats.org/package/2006/metadata/core-properties"/>
    <ds:schemaRef ds:uri="http://purl.org/dc/dcmitype/"/>
    <ds:schemaRef ds:uri="http://schemas.microsoft.com/office/2006/metadata/properties"/>
    <ds:schemaRef ds:uri="600b1f9d-4dc8-42e4-a0f8-13506d1e23e8"/>
    <ds:schemaRef ds:uri="http://schemas.microsoft.com/office/2006/documentManagement/types"/>
    <ds:schemaRef ds:uri="http://purl.org/dc/terms/"/>
    <ds:schemaRef ds:uri="http://purl.org/dc/elements/1.1/"/>
    <ds:schemaRef ds:uri="http://schemas.microsoft.com/office/infopath/2007/PartnerControls"/>
    <ds:schemaRef ds:uri="b23b6763-8415-471d-a281-d1e8e74a919f"/>
    <ds:schemaRef ds:uri="http://www.w3.org/XML/1998/namespace"/>
  </ds:schemaRefs>
</ds:datastoreItem>
</file>

<file path=customXml/itemProps2.xml><?xml version="1.0" encoding="utf-8"?>
<ds:datastoreItem xmlns:ds="http://schemas.openxmlformats.org/officeDocument/2006/customXml" ds:itemID="{20DEDCF5-538F-4BF3-9D63-18EA81176E5A}">
  <ds:schemaRefs>
    <ds:schemaRef ds:uri="http://schemas.microsoft.com/sharepoint/v3/contenttype/forms"/>
  </ds:schemaRefs>
</ds:datastoreItem>
</file>

<file path=customXml/itemProps3.xml><?xml version="1.0" encoding="utf-8"?>
<ds:datastoreItem xmlns:ds="http://schemas.openxmlformats.org/officeDocument/2006/customXml" ds:itemID="{5FD4696B-3CBD-4E46-B28A-F3B60E258B5C}">
  <ds:schemaRefs>
    <ds:schemaRef ds:uri="600b1f9d-4dc8-42e4-a0f8-13506d1e23e8"/>
    <ds:schemaRef ds:uri="b23b6763-8415-471d-a281-d1e8e74a919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7</TotalTime>
  <Words>2263</Words>
  <Application>Microsoft Office PowerPoint</Application>
  <PresentationFormat>Widescreen</PresentationFormat>
  <Paragraphs>194</Paragraphs>
  <Slides>41</Slides>
  <Notes>13</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-apple-system</vt:lpstr>
      <vt:lpstr>Arial</vt:lpstr>
      <vt:lpstr>Calibri</vt:lpstr>
      <vt:lpstr>Calibri Light</vt:lpstr>
      <vt:lpstr>Georgia</vt:lpstr>
      <vt:lpstr>Google Sans</vt:lpstr>
      <vt:lpstr>Söhne</vt:lpstr>
      <vt:lpstr>Wingdings</vt:lpstr>
      <vt:lpstr>Office Theme</vt:lpstr>
      <vt:lpstr>Introduction To Image Analysis</vt:lpstr>
      <vt:lpstr>Credits</vt:lpstr>
      <vt:lpstr>Our Objectives</vt:lpstr>
      <vt:lpstr>What is a pixel?</vt:lpstr>
      <vt:lpstr>What is a pixel? Bit-depth(s)</vt:lpstr>
      <vt:lpstr>1-16 bit(s): Monochrome</vt:lpstr>
      <vt:lpstr>1-8 bit(s): Monochrome</vt:lpstr>
      <vt:lpstr>24 – (32) bits: RGB – (ARGB)</vt:lpstr>
      <vt:lpstr>ARGB – Alpha Red Green Blue – 32-bits</vt:lpstr>
      <vt:lpstr>What is an image?</vt:lpstr>
      <vt:lpstr>What is a digital image?</vt:lpstr>
      <vt:lpstr>What is a digital image?</vt:lpstr>
      <vt:lpstr>What is a digital image? Histograms</vt:lpstr>
      <vt:lpstr>What is a digital image? Histograms</vt:lpstr>
      <vt:lpstr>Histograms - a tool to find objects</vt:lpstr>
      <vt:lpstr>Basics of Image Processing</vt:lpstr>
      <vt:lpstr>What is image processing?</vt:lpstr>
      <vt:lpstr>Image Analysis Is (Usually) The Aftermath Of A Processing Workflow- That Enables Us To Conclude Our Experiment</vt:lpstr>
      <vt:lpstr>What is image processing?</vt:lpstr>
      <vt:lpstr>What Is Image Processing? – Comparative Summary</vt:lpstr>
      <vt:lpstr>PowerPoint Presentation</vt:lpstr>
      <vt:lpstr>Example – Gaussian Blur</vt:lpstr>
      <vt:lpstr>Example – Gaussian Blur – as a tool for segmentation</vt:lpstr>
      <vt:lpstr>Hands-on Demo: Exploring Image Properties in Fiji</vt:lpstr>
      <vt:lpstr>PowerPoint Presentation</vt:lpstr>
      <vt:lpstr>PowerPoint Presentation</vt:lpstr>
      <vt:lpstr>Basic Image Processing Techniques</vt:lpstr>
      <vt:lpstr>Bioimage Data Analysis Workflows</vt:lpstr>
      <vt:lpstr>Bioimage Data Analysis Workflows</vt:lpstr>
      <vt:lpstr>Example Workflow – Green vs. Pale Area of A Leaf</vt:lpstr>
      <vt:lpstr>Break (10 minutes)</vt:lpstr>
      <vt:lpstr>Hands-on Demo: Fiji Basics</vt:lpstr>
      <vt:lpstr>Opening images</vt:lpstr>
      <vt:lpstr>Opening images</vt:lpstr>
      <vt:lpstr>Smoothing Images</vt:lpstr>
      <vt:lpstr>Regions Of Interest (ROIs) And The ROI Manager– Free Hand Selection</vt:lpstr>
      <vt:lpstr>Connected components analysis</vt:lpstr>
      <vt:lpstr>Example Workflow – Green vs. Pale Area of A Leaf*</vt:lpstr>
      <vt:lpstr>Update Sites: Plugin Installation</vt:lpstr>
      <vt:lpstr>A message from our sponsors</vt:lpstr>
      <vt:lpstr>Q&amp;A and Feedback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 Introduction (15 minutes)</dc:title>
  <dc:creator>Daniel Waiger</dc:creator>
  <cp:lastModifiedBy>Daniel Waiger</cp:lastModifiedBy>
  <cp:revision>3</cp:revision>
  <dcterms:created xsi:type="dcterms:W3CDTF">2023-07-17T13:11:26Z</dcterms:created>
  <dcterms:modified xsi:type="dcterms:W3CDTF">2025-06-30T14:20:17Z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0x010100B5F8F45D8E5F8943A9D3756312326D57</vt:lpwstr>
  </property>
</Properties>
</file>